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76"/>
  </p:notesMasterIdLst>
  <p:handoutMasterIdLst>
    <p:handoutMasterId r:id="rId77"/>
  </p:handoutMasterIdLst>
  <p:sldIdLst>
    <p:sldId id="261" r:id="rId3"/>
    <p:sldId id="270" r:id="rId4"/>
    <p:sldId id="271" r:id="rId5"/>
    <p:sldId id="272" r:id="rId6"/>
    <p:sldId id="336" r:id="rId7"/>
    <p:sldId id="262" r:id="rId8"/>
    <p:sldId id="269" r:id="rId9"/>
    <p:sldId id="273" r:id="rId10"/>
    <p:sldId id="274" r:id="rId11"/>
    <p:sldId id="337" r:id="rId12"/>
    <p:sldId id="338" r:id="rId13"/>
    <p:sldId id="339" r:id="rId14"/>
    <p:sldId id="340" r:id="rId15"/>
    <p:sldId id="341" r:id="rId16"/>
    <p:sldId id="342" r:id="rId17"/>
    <p:sldId id="351" r:id="rId18"/>
    <p:sldId id="352" r:id="rId19"/>
    <p:sldId id="353" r:id="rId20"/>
    <p:sldId id="356" r:id="rId21"/>
    <p:sldId id="354" r:id="rId22"/>
    <p:sldId id="355" r:id="rId23"/>
    <p:sldId id="357" r:id="rId24"/>
    <p:sldId id="358" r:id="rId25"/>
    <p:sldId id="343" r:id="rId26"/>
    <p:sldId id="344" r:id="rId27"/>
    <p:sldId id="345" r:id="rId28"/>
    <p:sldId id="346" r:id="rId29"/>
    <p:sldId id="347" r:id="rId30"/>
    <p:sldId id="348" r:id="rId31"/>
    <p:sldId id="349" r:id="rId32"/>
    <p:sldId id="350" r:id="rId33"/>
    <p:sldId id="277" r:id="rId34"/>
    <p:sldId id="308" r:id="rId35"/>
    <p:sldId id="307" r:id="rId36"/>
    <p:sldId id="306" r:id="rId37"/>
    <p:sldId id="276" r:id="rId38"/>
    <p:sldId id="278" r:id="rId39"/>
    <p:sldId id="280" r:id="rId40"/>
    <p:sldId id="281" r:id="rId41"/>
    <p:sldId id="282" r:id="rId42"/>
    <p:sldId id="335" r:id="rId43"/>
    <p:sldId id="295" r:id="rId44"/>
    <p:sldId id="294" r:id="rId45"/>
    <p:sldId id="266" r:id="rId46"/>
    <p:sldId id="299" r:id="rId47"/>
    <p:sldId id="311" r:id="rId48"/>
    <p:sldId id="323" r:id="rId49"/>
    <p:sldId id="324" r:id="rId50"/>
    <p:sldId id="325" r:id="rId51"/>
    <p:sldId id="327" r:id="rId52"/>
    <p:sldId id="329" r:id="rId53"/>
    <p:sldId id="328" r:id="rId54"/>
    <p:sldId id="267" r:id="rId55"/>
    <p:sldId id="300" r:id="rId56"/>
    <p:sldId id="303" r:id="rId57"/>
    <p:sldId id="313" r:id="rId58"/>
    <p:sldId id="302" r:id="rId59"/>
    <p:sldId id="314" r:id="rId60"/>
    <p:sldId id="332" r:id="rId61"/>
    <p:sldId id="334" r:id="rId62"/>
    <p:sldId id="333" r:id="rId63"/>
    <p:sldId id="330" r:id="rId64"/>
    <p:sldId id="331" r:id="rId65"/>
    <p:sldId id="312" r:id="rId66"/>
    <p:sldId id="318" r:id="rId67"/>
    <p:sldId id="315" r:id="rId68"/>
    <p:sldId id="317" r:id="rId69"/>
    <p:sldId id="316" r:id="rId70"/>
    <p:sldId id="319" r:id="rId71"/>
    <p:sldId id="320" r:id="rId72"/>
    <p:sldId id="321" r:id="rId73"/>
    <p:sldId id="322" r:id="rId74"/>
    <p:sldId id="310" r:id="rId7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1D8DB0"/>
    <a:srgbClr val="2F4D5D"/>
    <a:srgbClr val="DCE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6" autoAdjust="0"/>
    <p:restoredTop sz="94652"/>
  </p:normalViewPr>
  <p:slideViewPr>
    <p:cSldViewPr snapToGrid="0" snapToObjects="1">
      <p:cViewPr varScale="1">
        <p:scale>
          <a:sx n="115" d="100"/>
          <a:sy n="115" d="100"/>
        </p:scale>
        <p:origin x="1771" y="43"/>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6-2-2019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6-2-2019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smtClean="0"/>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17DDCA6F-3D11-46D0-9512-A1FEB799BD75}" type="datetime1">
              <a:rPr lang="nl-BE" smtClean="0"/>
              <a:t>6/02/2019</a:t>
            </a:fld>
            <a:endParaRPr lang="nl-NL"/>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smtClean="0"/>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smtClean="0"/>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CA81C1BD-DCAB-4D78-BCCD-FE1ECBE389EE}" type="datetime1">
              <a:rPr lang="nl-BE" smtClean="0"/>
              <a:t>6/02/2019</a:t>
            </a:fld>
            <a:endParaRPr lang="nl-NL"/>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smtClean="0"/>
              <a:t>Klik om de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smtClean="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ijdelijke aanduiding voor datum 3"/>
          <p:cNvSpPr>
            <a:spLocks noGrp="1"/>
          </p:cNvSpPr>
          <p:nvPr>
            <p:ph type="dt" sz="half" idx="10"/>
          </p:nvPr>
        </p:nvSpPr>
        <p:spPr/>
        <p:txBody>
          <a:bodyPr/>
          <a:lstStyle/>
          <a:p>
            <a:fld id="{311E1284-DED9-453B-86AC-58FA7EB3EA58}" type="datetime1">
              <a:rPr lang="nl-BE" smtClean="0"/>
              <a:t>6/02/2019</a:t>
            </a:fld>
            <a:endParaRPr lang="nl-NL"/>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Title 6"/>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073D066B-66F9-4FEE-BCD0-0CD1D372EC65}" type="datetime1">
              <a:rPr lang="nl-BE" smtClean="0"/>
              <a:t>6/02/2019</a:t>
            </a:fld>
            <a:endParaRPr lang="nl-NL" dirty="0"/>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smtClean="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smtClean="0"/>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198E0610-9195-408D-9AA2-982A5253AB7B}" type="datetime1">
              <a:rPr lang="nl-BE" smtClean="0"/>
              <a:t>6/02/2019</a:t>
            </a:fld>
            <a:endParaRPr lang="nl-NL" dirty="0"/>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smtClean="0"/>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13D14B6E-5872-4738-817A-E35700D96517}" type="datetime1">
              <a:rPr lang="nl-BE" smtClean="0"/>
              <a:t>6/02/2019</a:t>
            </a:fld>
            <a:endParaRPr lang="nl-NL"/>
          </a:p>
        </p:txBody>
      </p:sp>
      <p:sp>
        <p:nvSpPr>
          <p:cNvPr id="6" name="Tijdelijke aanduiding voor voettekst 5"/>
          <p:cNvSpPr>
            <a:spLocks noGrp="1"/>
          </p:cNvSpPr>
          <p:nvPr>
            <p:ph type="ftr" sz="quarter" idx="11"/>
          </p:nvPr>
        </p:nvSpPr>
        <p:spPr/>
        <p:txBody>
          <a:bodyPr/>
          <a:lstStyle/>
          <a:p>
            <a:r>
              <a:rPr lang="en-US" smtClean="0"/>
              <a:t>Laboratory of Microbial Systems Biology</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7" name="Tijdelijke aanduiding voor datum 6"/>
          <p:cNvSpPr>
            <a:spLocks noGrp="1"/>
          </p:cNvSpPr>
          <p:nvPr>
            <p:ph type="dt" sz="half" idx="10"/>
          </p:nvPr>
        </p:nvSpPr>
        <p:spPr/>
        <p:txBody>
          <a:bodyPr/>
          <a:lstStyle/>
          <a:p>
            <a:fld id="{8F813826-D2E0-4B39-8D04-5C7782FDA81B}" type="datetime1">
              <a:rPr lang="nl-BE" smtClean="0"/>
              <a:t>6/02/2019</a:t>
            </a:fld>
            <a:endParaRPr lang="nl-NL" dirty="0"/>
          </a:p>
        </p:txBody>
      </p:sp>
      <p:sp>
        <p:nvSpPr>
          <p:cNvPr id="8" name="Tijdelijke aanduiding voor voettekst 7"/>
          <p:cNvSpPr>
            <a:spLocks noGrp="1"/>
          </p:cNvSpPr>
          <p:nvPr>
            <p:ph type="ftr" sz="quarter" idx="11"/>
          </p:nvPr>
        </p:nvSpPr>
        <p:spPr/>
        <p:txBody>
          <a:bodyPr/>
          <a:lstStyle/>
          <a:p>
            <a:r>
              <a:rPr lang="en-US" smtClean="0"/>
              <a:t>Laboratory of Microbial Systems Biology</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88394820-F317-4393-BB4A-3BAEC297B697}" type="datetime1">
              <a:rPr lang="nl-BE" smtClean="0"/>
              <a:t>6/02/2019</a:t>
            </a:fld>
            <a:endParaRPr lang="nl-NL"/>
          </a:p>
        </p:txBody>
      </p:sp>
      <p:sp>
        <p:nvSpPr>
          <p:cNvPr id="4" name="Tijdelijke aanduiding voor voettekst 3"/>
          <p:cNvSpPr>
            <a:spLocks noGrp="1"/>
          </p:cNvSpPr>
          <p:nvPr>
            <p:ph type="ftr" sz="quarter" idx="11"/>
          </p:nvPr>
        </p:nvSpPr>
        <p:spPr/>
        <p:txBody>
          <a:bodyPr/>
          <a:lstStyle/>
          <a:p>
            <a:r>
              <a:rPr lang="en-US" smtClean="0"/>
              <a:t>Laboratory of Microbial Systems Biology</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AB42582-6A41-45F3-9201-F4660A37BBCC}" type="datetime1">
              <a:rPr lang="nl-BE" smtClean="0"/>
              <a:t>6/02/2019</a:t>
            </a:fld>
            <a:endParaRPr lang="nl-NL"/>
          </a:p>
        </p:txBody>
      </p:sp>
      <p:sp>
        <p:nvSpPr>
          <p:cNvPr id="3" name="Tijdelijke aanduiding voor voettekst 2"/>
          <p:cNvSpPr>
            <a:spLocks noGrp="1"/>
          </p:cNvSpPr>
          <p:nvPr>
            <p:ph type="ftr" sz="quarter" idx="11"/>
          </p:nvPr>
        </p:nvSpPr>
        <p:spPr/>
        <p:txBody>
          <a:bodyPr/>
          <a:lstStyle/>
          <a:p>
            <a:r>
              <a:rPr lang="en-US" smtClean="0"/>
              <a:t>Laboratory of Microbial Systems Biology</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smtClean="0"/>
              <a:t>Click to edit Master title style</a:t>
            </a:r>
            <a:endParaRPr lang="nl-NL" dirty="0"/>
          </a:p>
        </p:txBody>
      </p:sp>
      <p:sp>
        <p:nvSpPr>
          <p:cNvPr id="4" name="Tijdelijke aanduiding voor datum 3"/>
          <p:cNvSpPr>
            <a:spLocks noGrp="1"/>
          </p:cNvSpPr>
          <p:nvPr>
            <p:ph type="dt" sz="half" idx="10"/>
          </p:nvPr>
        </p:nvSpPr>
        <p:spPr/>
        <p:txBody>
          <a:bodyPr/>
          <a:lstStyle/>
          <a:p>
            <a:fld id="{52B9B052-334B-45AD-B48B-196C79277896}" type="datetime1">
              <a:rPr lang="nl-BE" smtClean="0"/>
              <a:t>6/02/2019</a:t>
            </a:fld>
            <a:endParaRPr lang="nl-NL" dirty="0"/>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0356E92-B6FD-4CB3-B427-B90C3477F329}" type="datetime1">
              <a:rPr lang="nl-BE" smtClean="0"/>
              <a:t>6/02/2019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Laboratory of Microbial Systems Biology</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A748F28A-B5CE-44F7-97A2-749A3B342E6D}" type="datetime1">
              <a:rPr lang="nl-BE" smtClean="0"/>
              <a:t>6/02/2019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Laboratory of Microbial Systems Biology</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psbweb05.psb.ugent.be/conet/microbialnetworks/conet_new.php"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hallucigenia-sparsa.github.io/seqtime/articles/network_inference.html" TargetMode="External"/><Relationship Id="rId4" Type="http://schemas.openxmlformats.org/officeDocument/2006/relationships/hyperlink" Target="http://psbweb05.psb.ugent.be/conet/microbialnetworks/spieceasi.ph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err="1" smtClean="0"/>
              <a:t>Microbial</a:t>
            </a:r>
            <a:r>
              <a:rPr lang="nl-NL" dirty="0" smtClean="0"/>
              <a:t> </a:t>
            </a:r>
            <a:r>
              <a:rPr lang="nl-NL" dirty="0" err="1" smtClean="0"/>
              <a:t>network</a:t>
            </a:r>
            <a:r>
              <a:rPr lang="nl-NL" dirty="0" smtClean="0"/>
              <a:t> </a:t>
            </a:r>
            <a:r>
              <a:rPr lang="nl-NL" dirty="0" err="1" smtClean="0"/>
              <a:t>inference</a:t>
            </a:r>
            <a:r>
              <a:rPr lang="nl-NL" dirty="0" smtClean="0"/>
              <a:t> </a:t>
            </a:r>
            <a:r>
              <a:rPr lang="nl-NL" dirty="0" err="1" smtClean="0"/>
              <a:t>through</a:t>
            </a:r>
            <a:r>
              <a:rPr lang="nl-NL" dirty="0" smtClean="0"/>
              <a:t> time </a:t>
            </a:r>
            <a:r>
              <a:rPr lang="nl-NL" dirty="0" err="1" smtClean="0"/>
              <a:t>and</a:t>
            </a:r>
            <a:r>
              <a:rPr lang="nl-NL" dirty="0" smtClean="0"/>
              <a:t> </a:t>
            </a:r>
            <a:r>
              <a:rPr lang="nl-NL" dirty="0" err="1" smtClean="0"/>
              <a:t>space</a:t>
            </a:r>
            <a:r>
              <a:rPr lang="nl-NL" dirty="0" smtClean="0"/>
              <a:t>: tools &amp; </a:t>
            </a:r>
            <a:r>
              <a:rPr lang="nl-NL" dirty="0" err="1" smtClean="0"/>
              <a:t>network</a:t>
            </a:r>
            <a:r>
              <a:rPr lang="nl-NL" dirty="0" smtClean="0"/>
              <a:t> analysis</a:t>
            </a:r>
            <a:endParaRPr lang="nl-NL" dirty="0"/>
          </a:p>
        </p:txBody>
      </p:sp>
      <p:sp>
        <p:nvSpPr>
          <p:cNvPr id="9" name="Ondertitel 8"/>
          <p:cNvSpPr>
            <a:spLocks noGrp="1"/>
          </p:cNvSpPr>
          <p:nvPr>
            <p:ph type="subTitle" idx="1"/>
          </p:nvPr>
        </p:nvSpPr>
        <p:spPr>
          <a:xfrm>
            <a:off x="575999" y="5392801"/>
            <a:ext cx="6096524" cy="1163712"/>
          </a:xfrm>
        </p:spPr>
        <p:txBody>
          <a:bodyPr>
            <a:normAutofit fontScale="92500" lnSpcReduction="10000"/>
          </a:bodyPr>
          <a:lstStyle/>
          <a:p>
            <a:r>
              <a:rPr lang="nl-NL" dirty="0" smtClean="0"/>
              <a:t>Lisa Röttjers</a:t>
            </a:r>
          </a:p>
          <a:p>
            <a:r>
              <a:rPr lang="nl-NL" dirty="0" err="1" smtClean="0"/>
              <a:t>Laboratory</a:t>
            </a:r>
            <a:r>
              <a:rPr lang="nl-NL" dirty="0" smtClean="0"/>
              <a:t> of </a:t>
            </a:r>
            <a:r>
              <a:rPr lang="nl-NL" dirty="0" err="1" smtClean="0"/>
              <a:t>Microbial</a:t>
            </a:r>
            <a:r>
              <a:rPr lang="nl-NL" dirty="0" smtClean="0"/>
              <a:t> Systems </a:t>
            </a:r>
            <a:r>
              <a:rPr lang="nl-NL" dirty="0" err="1" smtClean="0"/>
              <a:t>Biology</a:t>
            </a:r>
            <a:endParaRPr lang="nl-NL" dirty="0" smtClean="0"/>
          </a:p>
          <a:p>
            <a:r>
              <a:rPr lang="nl-NL" dirty="0" smtClean="0"/>
              <a:t>REGA </a:t>
            </a:r>
            <a:r>
              <a:rPr lang="nl-NL" dirty="0" err="1" smtClean="0"/>
              <a:t>institute</a:t>
            </a:r>
            <a:r>
              <a:rPr lang="nl-NL" dirty="0" smtClean="0"/>
              <a:t>, KU Leuven</a:t>
            </a:r>
            <a:endParaRPr lang="nl-NL" dirty="0"/>
          </a:p>
        </p:txBody>
      </p:sp>
      <p:pic>
        <p:nvPicPr>
          <p:cNvPr id="3" name="Picture Placeholder 2"/>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3537" r="33932"/>
          <a:stretch/>
        </p:blipFill>
        <p:spPr>
          <a:xfrm>
            <a:off x="7384774" y="993206"/>
            <a:ext cx="3760305" cy="3751556"/>
          </a:xfrm>
          <a:prstGeom prst="ellipse">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344" y="5413513"/>
            <a:ext cx="1143000" cy="1143000"/>
          </a:xfrm>
          <a:prstGeom prst="rect">
            <a:avLst/>
          </a:prstGeom>
        </p:spPr>
      </p:pic>
      <p:sp>
        <p:nvSpPr>
          <p:cNvPr id="4" name="TextBox 3"/>
          <p:cNvSpPr txBox="1"/>
          <p:nvPr/>
        </p:nvSpPr>
        <p:spPr>
          <a:xfrm>
            <a:off x="8511209" y="5800347"/>
            <a:ext cx="3087756" cy="369332"/>
          </a:xfrm>
          <a:prstGeom prst="rect">
            <a:avLst/>
          </a:prstGeom>
          <a:noFill/>
        </p:spPr>
        <p:txBody>
          <a:bodyPr wrap="square" rtlCol="0">
            <a:spAutoFit/>
          </a:bodyPr>
          <a:lstStyle/>
          <a:p>
            <a:r>
              <a:rPr lang="en-US" dirty="0" err="1" smtClean="0"/>
              <a:t>ramellose</a:t>
            </a:r>
            <a:r>
              <a:rPr lang="en-US" dirty="0" smtClean="0"/>
              <a:t>/</a:t>
            </a:r>
            <a:r>
              <a:rPr lang="en-US" dirty="0" err="1" smtClean="0"/>
              <a:t>networktutorials</a:t>
            </a:r>
            <a:endParaRPr lang="en-US" dirty="0"/>
          </a:p>
        </p:txBody>
      </p:sp>
    </p:spTree>
    <p:extLst>
      <p:ext uri="{BB962C8B-B14F-4D97-AF65-F5344CB8AC3E}">
        <p14:creationId xmlns:p14="http://schemas.microsoft.com/office/powerpoint/2010/main" val="36282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1" name="Group 20" descr="Barplots of bacterial abundances. " title="Bacterial abundances"/>
          <p:cNvGrpSpPr/>
          <p:nvPr/>
        </p:nvGrpSpPr>
        <p:grpSpPr>
          <a:xfrm>
            <a:off x="1447800" y="2955235"/>
            <a:ext cx="9562286" cy="1432370"/>
            <a:chOff x="1447800" y="2955235"/>
            <a:chExt cx="9562286" cy="1432370"/>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93422" y="4197626"/>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497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Co-occurrence</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4" name="Group 23" descr="Barplots of bacterial abundances. Two bacteria always are high / low abundance together. This is co-occurrence. " title="Bacterial abundances"/>
          <p:cNvGrpSpPr/>
          <p:nvPr/>
        </p:nvGrpSpPr>
        <p:grpSpPr>
          <a:xfrm>
            <a:off x="1447800" y="2928730"/>
            <a:ext cx="9562286" cy="1643271"/>
            <a:chOff x="1447800" y="2928730"/>
            <a:chExt cx="9562286" cy="1643271"/>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25102" y="4197627"/>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291272" y="2928730"/>
              <a:ext cx="1134719" cy="16167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93462" y="2949744"/>
              <a:ext cx="1134719" cy="16167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977533" y="2955235"/>
              <a:ext cx="1134719" cy="16167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2182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Co-occurrence</a:t>
            </a:r>
          </a:p>
          <a:p>
            <a:r>
              <a:rPr lang="en-US" dirty="0" smtClean="0"/>
              <a:t>Mutual exclusion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2" name="Group 21" descr="Barplot of bacterial abundances. One bacterium is only abundant when another bacterium is absent, and vice versa. This is mutual exclusion. " title="Bacterial abundances"/>
          <p:cNvGrpSpPr/>
          <p:nvPr/>
        </p:nvGrpSpPr>
        <p:grpSpPr>
          <a:xfrm>
            <a:off x="1447800" y="2839583"/>
            <a:ext cx="9562286" cy="1709531"/>
            <a:chOff x="1447800" y="2839583"/>
            <a:chExt cx="9562286" cy="1709531"/>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25102" y="4197627"/>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711845" y="3933716"/>
              <a:ext cx="710548" cy="6007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5035726" y="3933716"/>
              <a:ext cx="710548" cy="6007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8434112" y="2845904"/>
              <a:ext cx="710548" cy="16886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9930497" y="3948317"/>
              <a:ext cx="710548" cy="6007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6567855" y="2845904"/>
              <a:ext cx="710548" cy="16886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274240" y="2839583"/>
              <a:ext cx="710548" cy="16886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9103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Co-occurrence</a:t>
            </a:r>
          </a:p>
          <a:p>
            <a:r>
              <a:rPr lang="en-US" dirty="0" smtClean="0"/>
              <a:t>Mutual exclusion</a:t>
            </a:r>
          </a:p>
          <a:p>
            <a:endParaRPr lang="en-US" dirty="0" smtClean="0"/>
          </a:p>
          <a:p>
            <a:endParaRPr lang="en-US" dirty="0"/>
          </a:p>
          <a:p>
            <a:endParaRPr lang="en-US" dirty="0" smtClean="0"/>
          </a:p>
          <a:p>
            <a:endParaRPr lang="en-US" dirty="0" smtClean="0"/>
          </a:p>
          <a:p>
            <a:r>
              <a:rPr lang="en-US" dirty="0" smtClean="0"/>
              <a:t>Inverse covariance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1" name="Group 20" descr="Inverse covariance can also be used to predict associations. " title="Bacterial abundances"/>
          <p:cNvGrpSpPr/>
          <p:nvPr/>
        </p:nvGrpSpPr>
        <p:grpSpPr>
          <a:xfrm>
            <a:off x="1447800" y="2955235"/>
            <a:ext cx="9562286" cy="1432370"/>
            <a:chOff x="1447800" y="2955235"/>
            <a:chExt cx="9562286" cy="1432370"/>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93422" y="4197626"/>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2655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Co-occurrence</a:t>
            </a:r>
          </a:p>
          <a:p>
            <a:r>
              <a:rPr lang="en-US" dirty="0" smtClean="0"/>
              <a:t>Mutual exclusion</a:t>
            </a:r>
          </a:p>
          <a:p>
            <a:endParaRPr lang="en-US" dirty="0"/>
          </a:p>
          <a:p>
            <a:endParaRPr lang="en-US" dirty="0" smtClean="0"/>
          </a:p>
          <a:p>
            <a:endParaRPr lang="en-US" dirty="0"/>
          </a:p>
          <a:p>
            <a:endParaRPr lang="en-US" dirty="0" smtClean="0"/>
          </a:p>
          <a:p>
            <a:r>
              <a:rPr lang="en-US" dirty="0" smtClean="0"/>
              <a:t>Inverse covariance</a:t>
            </a:r>
          </a:p>
          <a:p>
            <a:r>
              <a:rPr lang="en-US" dirty="0" smtClean="0"/>
              <a:t>Suggested to reflect competition patterns</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1" name="Group 20"/>
          <p:cNvGrpSpPr/>
          <p:nvPr/>
        </p:nvGrpSpPr>
        <p:grpSpPr>
          <a:xfrm>
            <a:off x="1447800" y="2955235"/>
            <a:ext cx="9562286" cy="1432370"/>
            <a:chOff x="1447800" y="2955235"/>
            <a:chExt cx="9562286" cy="1432370"/>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93422" y="4197626"/>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9151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Barplot of rarefied bacterial abundances. The left bar describes 5 species, the middle only 3 and the one on the right contains 8 species. " title="Bacterial abundances"/>
          <p:cNvGrpSpPr/>
          <p:nvPr/>
        </p:nvGrpSpPr>
        <p:grpSpPr>
          <a:xfrm>
            <a:off x="1437862" y="2126339"/>
            <a:ext cx="2988364" cy="2446871"/>
            <a:chOff x="1437862" y="2126339"/>
            <a:chExt cx="2988364" cy="244687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19" name="Rectangle 18"/>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3613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Rectangle 60"/>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Rectangle 61"/>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1023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3861346" y="3069886"/>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taxa sampled</a:t>
              </a:r>
              <a:endParaRPr lang="en-US" dirty="0"/>
            </a:p>
          </p:txBody>
        </p:sp>
        <p:sp>
          <p:nvSpPr>
            <p:cNvPr id="40" name="Rectangle 39"/>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6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4628324" y="3112558"/>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Shallowly sequenced</a:t>
              </a:r>
              <a:endParaRPr lang="en-US" dirty="0"/>
            </a:p>
          </p:txBody>
        </p:sp>
        <p:sp>
          <p:nvSpPr>
            <p:cNvPr id="40" name="Rectangle 39"/>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8185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5246204" y="3204952"/>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Deeply sequenced</a:t>
              </a:r>
              <a:endParaRPr lang="en-US" dirty="0"/>
            </a:p>
          </p:txBody>
        </p:sp>
        <p:sp>
          <p:nvSpPr>
            <p:cNvPr id="40" name="Rectangle 39"/>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9865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a:t>
            </a:fld>
            <a:endParaRPr lang="nl-NL"/>
          </a:p>
        </p:txBody>
      </p:sp>
      <p:sp>
        <p:nvSpPr>
          <p:cNvPr id="5" name="Title 4"/>
          <p:cNvSpPr>
            <a:spLocks noGrp="1"/>
          </p:cNvSpPr>
          <p:nvPr>
            <p:ph type="title"/>
          </p:nvPr>
        </p:nvSpPr>
        <p:spPr/>
        <p:txBody>
          <a:bodyPr/>
          <a:lstStyle/>
          <a:p>
            <a:r>
              <a:rPr lang="en-US" dirty="0" smtClean="0"/>
              <a:t>Microbial organisms interact</a:t>
            </a:r>
            <a:endParaRPr lang="en-US" dirty="0"/>
          </a:p>
        </p:txBody>
      </p:sp>
      <p:pic>
        <p:nvPicPr>
          <p:cNvPr id="6" name="Picture 5" descr="Biofilms in human oral microbiome display organisation of species" title="Microbial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541" y="1703137"/>
            <a:ext cx="5061980" cy="4141620"/>
          </a:xfrm>
          <a:prstGeom prst="rect">
            <a:avLst/>
          </a:prstGeom>
        </p:spPr>
      </p:pic>
      <p:sp>
        <p:nvSpPr>
          <p:cNvPr id="7" name="Rectangle 6"/>
          <p:cNvSpPr/>
          <p:nvPr/>
        </p:nvSpPr>
        <p:spPr>
          <a:xfrm>
            <a:off x="796571" y="6349333"/>
            <a:ext cx="4169681" cy="369332"/>
          </a:xfrm>
          <a:prstGeom prst="rect">
            <a:avLst/>
          </a:prstGeom>
        </p:spPr>
        <p:txBody>
          <a:bodyPr wrap="square">
            <a:spAutoFit/>
          </a:bodyPr>
          <a:lstStyle/>
          <a:p>
            <a:r>
              <a:rPr lang="en-US" sz="900" dirty="0" smtClean="0">
                <a:solidFill>
                  <a:schemeClr val="bg1"/>
                </a:solidFill>
              </a:rPr>
              <a:t>Welch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2016). Biogeography of a human oral microbiome at the micron scale. </a:t>
            </a:r>
            <a:r>
              <a:rPr lang="en-US" sz="900" i="1" dirty="0">
                <a:solidFill>
                  <a:schemeClr val="bg1"/>
                </a:solidFill>
              </a:rPr>
              <a:t>Proceedings of the National Academy of Sciences</a:t>
            </a:r>
            <a:r>
              <a:rPr lang="en-US" sz="900" dirty="0">
                <a:solidFill>
                  <a:schemeClr val="bg1"/>
                </a:solidFill>
              </a:rPr>
              <a:t>, </a:t>
            </a:r>
            <a:r>
              <a:rPr lang="en-US" sz="900" i="1" dirty="0">
                <a:solidFill>
                  <a:schemeClr val="bg1"/>
                </a:solidFill>
              </a:rPr>
              <a:t>113</a:t>
            </a:r>
            <a:r>
              <a:rPr lang="en-US" sz="900" dirty="0">
                <a:solidFill>
                  <a:schemeClr val="bg1"/>
                </a:solidFill>
              </a:rPr>
              <a:t>(6), E791-E800.</a:t>
            </a:r>
          </a:p>
        </p:txBody>
      </p:sp>
    </p:spTree>
    <p:extLst>
      <p:ext uri="{BB962C8B-B14F-4D97-AF65-F5344CB8AC3E}">
        <p14:creationId xmlns:p14="http://schemas.microsoft.com/office/powerpoint/2010/main" val="8522637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20</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354221"/>
            <a:chOff x="1437862" y="1222907"/>
            <a:chExt cx="9862927" cy="335422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Rectangle 6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Rectangle 6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Rectangle 6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Rectangle 6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Rectangle 6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Rectangle 6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ectangle 6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Rectangle 7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cxnSp>
          <p:nvCxnSpPr>
            <p:cNvPr id="73" name="Straight Connector 72"/>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Rectangle 80"/>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Rectangle 81"/>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1554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354221"/>
            <a:chOff x="1437862" y="1222907"/>
            <a:chExt cx="9862927" cy="335422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84"/>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Rectangle 85"/>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ectangle 86"/>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Rectangle 87"/>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Rectangle 88"/>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Rectangle 89"/>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Rectangle 90"/>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Rectangle 9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Rectangle 9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Rectangle 9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Rectangle 9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Rectangle 9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Rectangle 9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ectangle 9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Rectangle 10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Rectangle 104"/>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 name="Right Arrow 105"/>
            <p:cNvSpPr/>
            <p:nvPr/>
          </p:nvSpPr>
          <p:spPr>
            <a:xfrm>
              <a:off x="7429502" y="2936421"/>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taxa sampled</a:t>
              </a:r>
              <a:endParaRPr lang="en-US" dirty="0"/>
            </a:p>
          </p:txBody>
        </p:sp>
      </p:grpSp>
    </p:spTree>
    <p:extLst>
      <p:ext uri="{BB962C8B-B14F-4D97-AF65-F5344CB8AC3E}">
        <p14:creationId xmlns:p14="http://schemas.microsoft.com/office/powerpoint/2010/main" val="845868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354221"/>
            <a:chOff x="1437862" y="1222907"/>
            <a:chExt cx="9862927" cy="335422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84"/>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Rectangle 85"/>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ectangle 86"/>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Rectangle 87"/>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Rectangle 88"/>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Rectangle 89"/>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Rectangle 90"/>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Rectangle 9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Rectangle 9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Rectangle 9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Rectangle 9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Rectangle 9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Rectangle 9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ectangle 9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Rectangle 10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Rectangle 104"/>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ight Arrow 69"/>
            <p:cNvSpPr/>
            <p:nvPr/>
          </p:nvSpPr>
          <p:spPr>
            <a:xfrm>
              <a:off x="8021424" y="2940971"/>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Shallowly sequenced</a:t>
              </a:r>
              <a:endParaRPr lang="en-US" dirty="0"/>
            </a:p>
          </p:txBody>
        </p:sp>
      </p:grpSp>
    </p:spTree>
    <p:extLst>
      <p:ext uri="{BB962C8B-B14F-4D97-AF65-F5344CB8AC3E}">
        <p14:creationId xmlns:p14="http://schemas.microsoft.com/office/powerpoint/2010/main" val="3610919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527615"/>
            <a:chOff x="1437862" y="1222907"/>
            <a:chExt cx="9862927" cy="352761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84"/>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Rectangle 85"/>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ectangle 86"/>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Rectangle 87"/>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Rectangle 88"/>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Rectangle 89"/>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Rectangle 90"/>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Rectangle 9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Rectangle 9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Rectangle 9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Rectangle 9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Rectangle 9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Rectangle 9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ectangle 9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Rectangle 10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Rectangle 104"/>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Right Arrow 70"/>
            <p:cNvSpPr/>
            <p:nvPr/>
          </p:nvSpPr>
          <p:spPr>
            <a:xfrm>
              <a:off x="8656151" y="3634371"/>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Deeply sequenced</a:t>
              </a:r>
              <a:endParaRPr lang="en-US" dirty="0"/>
            </a:p>
          </p:txBody>
        </p:sp>
      </p:grpSp>
    </p:spTree>
    <p:extLst>
      <p:ext uri="{BB962C8B-B14F-4D97-AF65-F5344CB8AC3E}">
        <p14:creationId xmlns:p14="http://schemas.microsoft.com/office/powerpoint/2010/main" val="2128303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24</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smtClean="0">
                <a:solidFill>
                  <a:schemeClr val="bg1"/>
                </a:solidFill>
              </a:rPr>
              <a:t>Vandeputte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endParaRPr lang="en-US" dirty="0"/>
          </a:p>
        </p:txBody>
      </p:sp>
    </p:spTree>
    <p:extLst>
      <p:ext uri="{BB962C8B-B14F-4D97-AF65-F5344CB8AC3E}">
        <p14:creationId xmlns:p14="http://schemas.microsoft.com/office/powerpoint/2010/main" val="600668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a:solidFill>
                  <a:schemeClr val="bg1"/>
                </a:solidFill>
              </a:rPr>
              <a:t>Vandeputte </a:t>
            </a:r>
            <a:r>
              <a:rPr lang="en-US" sz="1100" i="1" dirty="0">
                <a:solidFill>
                  <a:schemeClr val="bg1"/>
                </a:solidFill>
              </a:rPr>
              <a:t>et al</a:t>
            </a:r>
            <a:r>
              <a:rPr lang="en-US" sz="1100" dirty="0">
                <a:solidFill>
                  <a:schemeClr val="bg1"/>
                </a:solidFill>
              </a:rPr>
              <a:t>. (2017).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2" name="Rectangle 1"/>
          <p:cNvSpPr/>
          <p:nvPr/>
        </p:nvSpPr>
        <p:spPr>
          <a:xfrm>
            <a:off x="7073349" y="2256942"/>
            <a:ext cx="267864" cy="27556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58936" y="4436165"/>
            <a:ext cx="267864" cy="5714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endParaRPr lang="en-US" dirty="0"/>
          </a:p>
        </p:txBody>
      </p:sp>
    </p:spTree>
    <p:extLst>
      <p:ext uri="{BB962C8B-B14F-4D97-AF65-F5344CB8AC3E}">
        <p14:creationId xmlns:p14="http://schemas.microsoft.com/office/powerpoint/2010/main" val="22463515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26</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a:solidFill>
                  <a:schemeClr val="bg1"/>
                </a:solidFill>
              </a:rPr>
              <a:t>Vandeputte </a:t>
            </a:r>
            <a:r>
              <a:rPr lang="en-US" sz="1100" i="1" dirty="0">
                <a:solidFill>
                  <a:schemeClr val="bg1"/>
                </a:solidFill>
              </a:rPr>
              <a:t>et al</a:t>
            </a:r>
            <a:r>
              <a:rPr lang="en-US" sz="1100" dirty="0">
                <a:solidFill>
                  <a:schemeClr val="bg1"/>
                </a:solidFill>
              </a:rPr>
              <a:t>. (2017).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2" name="Rectangle 1"/>
          <p:cNvSpPr/>
          <p:nvPr/>
        </p:nvSpPr>
        <p:spPr>
          <a:xfrm>
            <a:off x="7073349" y="2256942"/>
            <a:ext cx="267864" cy="27556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58936" y="4436165"/>
            <a:ext cx="267864" cy="5714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p>
          <a:p>
            <a:endParaRPr lang="en-US" dirty="0"/>
          </a:p>
          <a:p>
            <a:r>
              <a:rPr lang="en-US" dirty="0" smtClean="0"/>
              <a:t>Correct with</a:t>
            </a:r>
            <a:br>
              <a:rPr lang="en-US" dirty="0" smtClean="0"/>
            </a:br>
            <a:r>
              <a:rPr lang="en-US" dirty="0" smtClean="0"/>
              <a:t>quantitative data</a:t>
            </a:r>
            <a:endParaRPr lang="en-US" dirty="0"/>
          </a:p>
        </p:txBody>
      </p:sp>
    </p:spTree>
    <p:extLst>
      <p:ext uri="{BB962C8B-B14F-4D97-AF65-F5344CB8AC3E}">
        <p14:creationId xmlns:p14="http://schemas.microsoft.com/office/powerpoint/2010/main" val="14693783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a:solidFill>
                  <a:schemeClr val="bg1"/>
                </a:solidFill>
              </a:rPr>
              <a:t>Vandeputte </a:t>
            </a:r>
            <a:r>
              <a:rPr lang="en-US" sz="1100" i="1" dirty="0">
                <a:solidFill>
                  <a:schemeClr val="bg1"/>
                </a:solidFill>
              </a:rPr>
              <a:t>et al</a:t>
            </a:r>
            <a:r>
              <a:rPr lang="en-US" sz="1100" dirty="0">
                <a:solidFill>
                  <a:schemeClr val="bg1"/>
                </a:solidFill>
              </a:rPr>
              <a:t>. (2017).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2" name="Rectangle 1"/>
          <p:cNvSpPr/>
          <p:nvPr/>
        </p:nvSpPr>
        <p:spPr>
          <a:xfrm>
            <a:off x="7073349" y="2256942"/>
            <a:ext cx="267864" cy="27556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58936" y="4436165"/>
            <a:ext cx="267864" cy="5714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p>
          <a:p>
            <a:endParaRPr lang="en-US" dirty="0"/>
          </a:p>
          <a:p>
            <a:r>
              <a:rPr lang="en-US" dirty="0" smtClean="0"/>
              <a:t>Correct with</a:t>
            </a:r>
            <a:br>
              <a:rPr lang="en-US" dirty="0" smtClean="0"/>
            </a:br>
            <a:r>
              <a:rPr lang="en-US" dirty="0" smtClean="0"/>
              <a:t>quantitative data</a:t>
            </a:r>
          </a:p>
          <a:p>
            <a:endParaRPr lang="en-US" dirty="0"/>
          </a:p>
          <a:p>
            <a:r>
              <a:rPr lang="en-US" dirty="0" smtClean="0"/>
              <a:t>Use methods</a:t>
            </a:r>
            <a:br>
              <a:rPr lang="en-US" dirty="0" smtClean="0"/>
            </a:br>
            <a:r>
              <a:rPr lang="en-US" dirty="0" smtClean="0"/>
              <a:t>robust to </a:t>
            </a:r>
            <a:br>
              <a:rPr lang="en-US" dirty="0" smtClean="0"/>
            </a:br>
            <a:r>
              <a:rPr lang="en-US" dirty="0" smtClean="0"/>
              <a:t>compositionality</a:t>
            </a:r>
            <a:br>
              <a:rPr lang="en-US" dirty="0" smtClean="0"/>
            </a:br>
            <a:r>
              <a:rPr lang="en-US" dirty="0" smtClean="0"/>
              <a:t>(e.g. </a:t>
            </a:r>
            <a:r>
              <a:rPr lang="en-US" dirty="0" err="1" smtClean="0"/>
              <a:t>clr</a:t>
            </a:r>
            <a:r>
              <a:rPr lang="en-US" dirty="0" smtClean="0"/>
              <a:t> transformation)</a:t>
            </a:r>
            <a:endParaRPr lang="en-US" dirty="0"/>
          </a:p>
        </p:txBody>
      </p:sp>
    </p:spTree>
    <p:extLst>
      <p:ext uri="{BB962C8B-B14F-4D97-AF65-F5344CB8AC3E}">
        <p14:creationId xmlns:p14="http://schemas.microsoft.com/office/powerpoint/2010/main" val="37596402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smtClean="0"/>
              <a:t>Some correlations also correlate zeros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descr="Matrix with only a few values. " title="Sparse matri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330" y="1828801"/>
            <a:ext cx="3389243" cy="3389243"/>
          </a:xfrm>
          <a:prstGeom prst="rect">
            <a:avLst/>
          </a:prstGeom>
        </p:spPr>
      </p:pic>
    </p:spTree>
    <p:extLst>
      <p:ext uri="{BB962C8B-B14F-4D97-AF65-F5344CB8AC3E}">
        <p14:creationId xmlns:p14="http://schemas.microsoft.com/office/powerpoint/2010/main" val="2651709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a:t>Some correlations also correlate </a:t>
            </a:r>
            <a:r>
              <a:rPr lang="en-US" dirty="0" smtClean="0"/>
              <a:t>zeros</a:t>
            </a:r>
          </a:p>
          <a:p>
            <a:pPr lvl="1"/>
            <a:r>
              <a:rPr lang="en-US" dirty="0" smtClean="0"/>
              <a:t>Pearson, Spearman</a:t>
            </a:r>
          </a:p>
          <a:p>
            <a:pPr lvl="1"/>
            <a:r>
              <a:rPr lang="en-US" dirty="0" smtClean="0"/>
              <a:t>Sparsity affects </a:t>
            </a:r>
            <a:r>
              <a:rPr lang="en-US" dirty="0" err="1" smtClean="0"/>
              <a:t>clr</a:t>
            </a:r>
            <a:r>
              <a:rPr lang="en-US" dirty="0" smtClean="0"/>
              <a:t> transformation</a:t>
            </a:r>
          </a:p>
          <a:p>
            <a:pPr marL="0" indent="0">
              <a:buNone/>
            </a:pPr>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descr="Matrix with only a few values. " title="Sparse matri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608" y="1382775"/>
            <a:ext cx="1958009" cy="1958009"/>
          </a:xfrm>
          <a:prstGeom prst="rect">
            <a:avLst/>
          </a:prstGeom>
        </p:spPr>
      </p:pic>
      <p:sp>
        <p:nvSpPr>
          <p:cNvPr id="9" name="Rectangle 8"/>
          <p:cNvSpPr/>
          <p:nvPr/>
        </p:nvSpPr>
        <p:spPr>
          <a:xfrm>
            <a:off x="934277" y="6257836"/>
            <a:ext cx="6301409" cy="430887"/>
          </a:xfrm>
          <a:prstGeom prst="rect">
            <a:avLst/>
          </a:prstGeom>
        </p:spPr>
        <p:txBody>
          <a:bodyPr wrap="square">
            <a:spAutoFit/>
          </a:bodyPr>
          <a:lstStyle/>
          <a:p>
            <a:r>
              <a:rPr lang="en-US" sz="1100" dirty="0" smtClean="0">
                <a:solidFill>
                  <a:schemeClr val="bg1"/>
                </a:solidFill>
              </a:rPr>
              <a:t>Costa</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2012). Comparison of the fecal microbiota of healthy horses and horses with colitis by high throughput sequencing of the V3-V5 region of the 16S </a:t>
            </a:r>
            <a:r>
              <a:rPr lang="en-US" sz="1100" dirty="0" err="1">
                <a:solidFill>
                  <a:schemeClr val="bg1"/>
                </a:solidFill>
              </a:rPr>
              <a:t>rRNA</a:t>
            </a:r>
            <a:r>
              <a:rPr lang="en-US" sz="1100" dirty="0">
                <a:solidFill>
                  <a:schemeClr val="bg1"/>
                </a:solidFill>
              </a:rPr>
              <a:t> gene.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(7), e41484.</a:t>
            </a:r>
          </a:p>
        </p:txBody>
      </p:sp>
    </p:spTree>
    <p:extLst>
      <p:ext uri="{BB962C8B-B14F-4D97-AF65-F5344CB8AC3E}">
        <p14:creationId xmlns:p14="http://schemas.microsoft.com/office/powerpoint/2010/main" val="2864666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p:cNvSpPr>
            <a:spLocks noGrp="1"/>
          </p:cNvSpPr>
          <p:nvPr>
            <p:ph type="title"/>
          </p:nvPr>
        </p:nvSpPr>
        <p:spPr/>
        <p:txBody>
          <a:bodyPr/>
          <a:lstStyle/>
          <a:p>
            <a:r>
              <a:rPr lang="en-US" dirty="0" smtClean="0"/>
              <a:t>Microbial organisms interact</a:t>
            </a:r>
            <a:endParaRPr lang="en-US" dirty="0"/>
          </a:p>
        </p:txBody>
      </p:sp>
      <p:sp>
        <p:nvSpPr>
          <p:cNvPr id="7" name="Rectangle 6"/>
          <p:cNvSpPr/>
          <p:nvPr/>
        </p:nvSpPr>
        <p:spPr>
          <a:xfrm>
            <a:off x="796571" y="6349333"/>
            <a:ext cx="4169681" cy="230832"/>
          </a:xfrm>
          <a:prstGeom prst="rect">
            <a:avLst/>
          </a:prstGeom>
        </p:spPr>
        <p:txBody>
          <a:bodyPr wrap="square">
            <a:spAutoFit/>
          </a:bodyPr>
          <a:lstStyle/>
          <a:p>
            <a:r>
              <a:rPr lang="en-US" sz="900" dirty="0" smtClean="0">
                <a:solidFill>
                  <a:schemeClr val="bg1"/>
                </a:solidFill>
              </a:rPr>
              <a:t>Webster &amp;  Thomas. (2016</a:t>
            </a:r>
            <a:r>
              <a:rPr lang="en-US" sz="900" dirty="0">
                <a:solidFill>
                  <a:schemeClr val="bg1"/>
                </a:solidFill>
              </a:rPr>
              <a:t>). The sponge </a:t>
            </a:r>
            <a:r>
              <a:rPr lang="en-US" sz="900" dirty="0" err="1">
                <a:solidFill>
                  <a:schemeClr val="bg1"/>
                </a:solidFill>
              </a:rPr>
              <a:t>hologenome</a:t>
            </a:r>
            <a:r>
              <a:rPr lang="en-US" sz="900" dirty="0">
                <a:solidFill>
                  <a:schemeClr val="bg1"/>
                </a:solidFill>
              </a:rPr>
              <a:t>. </a:t>
            </a:r>
            <a:r>
              <a:rPr lang="en-US" sz="900" i="1" dirty="0" err="1">
                <a:solidFill>
                  <a:schemeClr val="bg1"/>
                </a:solidFill>
              </a:rPr>
              <a:t>MBio</a:t>
            </a:r>
            <a:r>
              <a:rPr lang="en-US" sz="900" dirty="0">
                <a:solidFill>
                  <a:schemeClr val="bg1"/>
                </a:solidFill>
              </a:rPr>
              <a:t>, </a:t>
            </a:r>
            <a:r>
              <a:rPr lang="en-US" sz="900" i="1" dirty="0">
                <a:solidFill>
                  <a:schemeClr val="bg1"/>
                </a:solidFill>
              </a:rPr>
              <a:t>7</a:t>
            </a:r>
            <a:r>
              <a:rPr lang="en-US" sz="900" dirty="0">
                <a:solidFill>
                  <a:schemeClr val="bg1"/>
                </a:solidFill>
              </a:rPr>
              <a:t>(2), e00135-16.</a:t>
            </a:r>
          </a:p>
        </p:txBody>
      </p:sp>
      <p:pic>
        <p:nvPicPr>
          <p:cNvPr id="9" name="Picture 8" descr="Sponges interact with microbes living inside the spongocoel (hollow part inside a sponge)" title="Sponge microbi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122" y="1755690"/>
            <a:ext cx="5151120" cy="3706392"/>
          </a:xfrm>
          <a:prstGeom prst="rect">
            <a:avLst/>
          </a:prstGeom>
        </p:spPr>
      </p:pic>
    </p:spTree>
    <p:extLst>
      <p:ext uri="{BB962C8B-B14F-4D97-AF65-F5344CB8AC3E}">
        <p14:creationId xmlns:p14="http://schemas.microsoft.com/office/powerpoint/2010/main" val="39906672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a:t>Some correlations also correlate zeros</a:t>
            </a:r>
          </a:p>
          <a:p>
            <a:pPr lvl="1"/>
            <a:r>
              <a:rPr lang="en-US" dirty="0"/>
              <a:t>Pearson, Spearman</a:t>
            </a:r>
          </a:p>
          <a:p>
            <a:pPr lvl="1"/>
            <a:r>
              <a:rPr lang="en-US" dirty="0"/>
              <a:t>Sparsity affects </a:t>
            </a:r>
            <a:r>
              <a:rPr lang="en-US" dirty="0" err="1"/>
              <a:t>clr</a:t>
            </a:r>
            <a:r>
              <a:rPr lang="en-US" dirty="0"/>
              <a:t> transformation</a:t>
            </a:r>
          </a:p>
          <a:p>
            <a:endParaRPr lang="en-US" dirty="0" smtClean="0"/>
          </a:p>
          <a:p>
            <a:r>
              <a:rPr lang="en-US" dirty="0" smtClean="0"/>
              <a:t>Rounded zeros or structural zeros? </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descr="Matrix with only a few values. " title="Sparse matri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608" y="1382775"/>
            <a:ext cx="1958009" cy="1958009"/>
          </a:xfrm>
          <a:prstGeom prst="rect">
            <a:avLst/>
          </a:prstGeom>
        </p:spPr>
      </p:pic>
      <p:pic>
        <p:nvPicPr>
          <p:cNvPr id="6" name="Picture 5" descr="Rarefaction plot demonstrating how increasing sequencing depth increases the number of taxa that is found. " title="Rarefaction 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26" y="3602515"/>
            <a:ext cx="3554895" cy="2409275"/>
          </a:xfrm>
          <a:prstGeom prst="rect">
            <a:avLst/>
          </a:prstGeom>
        </p:spPr>
      </p:pic>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Costa </a:t>
            </a:r>
            <a:r>
              <a:rPr lang="en-US" sz="1100" i="1" dirty="0">
                <a:solidFill>
                  <a:schemeClr val="bg1"/>
                </a:solidFill>
              </a:rPr>
              <a:t>et al.</a:t>
            </a:r>
            <a:r>
              <a:rPr lang="en-US" sz="1100" dirty="0">
                <a:solidFill>
                  <a:schemeClr val="bg1"/>
                </a:solidFill>
              </a:rPr>
              <a:t> (2012). Comparison of the fecal microbiota of healthy horses and horses with colitis by high throughput sequencing of the V3-V5 region of the 16S </a:t>
            </a:r>
            <a:r>
              <a:rPr lang="en-US" sz="1100" dirty="0" err="1">
                <a:solidFill>
                  <a:schemeClr val="bg1"/>
                </a:solidFill>
              </a:rPr>
              <a:t>rRNA</a:t>
            </a:r>
            <a:r>
              <a:rPr lang="en-US" sz="1100" dirty="0">
                <a:solidFill>
                  <a:schemeClr val="bg1"/>
                </a:solidFill>
              </a:rPr>
              <a:t> gene.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(7), e41484.</a:t>
            </a:r>
          </a:p>
        </p:txBody>
      </p:sp>
    </p:spTree>
    <p:extLst>
      <p:ext uri="{BB962C8B-B14F-4D97-AF65-F5344CB8AC3E}">
        <p14:creationId xmlns:p14="http://schemas.microsoft.com/office/powerpoint/2010/main" val="16903722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a:t>Some correlations also correlate zeros</a:t>
            </a:r>
          </a:p>
          <a:p>
            <a:pPr lvl="1"/>
            <a:r>
              <a:rPr lang="en-US" dirty="0"/>
              <a:t>Pearson, Spearman</a:t>
            </a:r>
          </a:p>
          <a:p>
            <a:pPr lvl="1"/>
            <a:r>
              <a:rPr lang="en-US" dirty="0"/>
              <a:t>Sparsity affects </a:t>
            </a:r>
            <a:r>
              <a:rPr lang="en-US" dirty="0" err="1"/>
              <a:t>clr</a:t>
            </a:r>
            <a:r>
              <a:rPr lang="en-US" dirty="0"/>
              <a:t> transformation</a:t>
            </a:r>
          </a:p>
          <a:p>
            <a:endParaRPr lang="en-US" dirty="0" smtClean="0"/>
          </a:p>
          <a:p>
            <a:r>
              <a:rPr lang="en-US" dirty="0" smtClean="0"/>
              <a:t>Rounded zeros or structural zeros? </a:t>
            </a:r>
          </a:p>
          <a:p>
            <a:endParaRPr lang="en-US" dirty="0" smtClean="0"/>
          </a:p>
          <a:p>
            <a:r>
              <a:rPr lang="en-US" dirty="0" smtClean="0"/>
              <a:t>Apply filter to reduce sparsity</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608" y="1382775"/>
            <a:ext cx="1958009" cy="1958009"/>
          </a:xfrm>
          <a:prstGeom prst="rect">
            <a:avLst/>
          </a:prstGeom>
        </p:spPr>
      </p:pic>
      <p:pic>
        <p:nvPicPr>
          <p:cNvPr id="6" name="Picture 5" descr="Rarefaction plot demonstrating how increasing sequencing depth increases the number of taxa that is found. " title="Rarefaction 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26" y="3602515"/>
            <a:ext cx="3554895" cy="2409275"/>
          </a:xfrm>
          <a:prstGeom prst="rect">
            <a:avLst/>
          </a:prstGeom>
        </p:spPr>
      </p:pic>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Costa </a:t>
            </a:r>
            <a:r>
              <a:rPr lang="en-US" sz="1100" i="1" dirty="0">
                <a:solidFill>
                  <a:schemeClr val="bg1"/>
                </a:solidFill>
              </a:rPr>
              <a:t>et al.</a:t>
            </a:r>
            <a:r>
              <a:rPr lang="en-US" sz="1100" dirty="0">
                <a:solidFill>
                  <a:schemeClr val="bg1"/>
                </a:solidFill>
              </a:rPr>
              <a:t> (2012). Comparison of the fecal microbiota of healthy horses and horses with colitis by high throughput sequencing of the V3-V5 region of the 16S </a:t>
            </a:r>
            <a:r>
              <a:rPr lang="en-US" sz="1100" dirty="0" err="1">
                <a:solidFill>
                  <a:schemeClr val="bg1"/>
                </a:solidFill>
              </a:rPr>
              <a:t>rRNA</a:t>
            </a:r>
            <a:r>
              <a:rPr lang="en-US" sz="1100" dirty="0">
                <a:solidFill>
                  <a:schemeClr val="bg1"/>
                </a:solidFill>
              </a:rPr>
              <a:t> gene.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(7), e41484.</a:t>
            </a:r>
          </a:p>
        </p:txBody>
      </p:sp>
    </p:spTree>
    <p:extLst>
      <p:ext uri="{BB962C8B-B14F-4D97-AF65-F5344CB8AC3E}">
        <p14:creationId xmlns:p14="http://schemas.microsoft.com/office/powerpoint/2010/main" val="34955189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smtClean="0">
                <a:solidFill>
                  <a:schemeClr val="bg1"/>
                </a:solidFill>
              </a:rPr>
              <a:t>Faust &amp; Raes. </a:t>
            </a:r>
            <a:r>
              <a:rPr lang="en-US" sz="1100" dirty="0">
                <a:solidFill>
                  <a:schemeClr val="bg1"/>
                </a:solidFill>
              </a:rPr>
              <a:t>(2012).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spTree>
    <p:extLst>
      <p:ext uri="{BB962C8B-B14F-4D97-AF65-F5344CB8AC3E}">
        <p14:creationId xmlns:p14="http://schemas.microsoft.com/office/powerpoint/2010/main" val="5938045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Association network showing a few predicted microbial associations.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
        <p:nvSpPr>
          <p:cNvPr id="6" name="Rectangle 5"/>
          <p:cNvSpPr/>
          <p:nvPr/>
        </p:nvSpPr>
        <p:spPr>
          <a:xfrm>
            <a:off x="8756374" y="408166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10258" y="3845152"/>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58397" y="3346021"/>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20936" y="368390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16820" y="3134683"/>
            <a:ext cx="1475319"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63707" y="1802334"/>
            <a:ext cx="2805041" cy="1712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53800" y="2537982"/>
            <a:ext cx="2805041" cy="1712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0510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One source of associations can be crossfeeding.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
        <p:nvSpPr>
          <p:cNvPr id="6" name="Rectangle 5"/>
          <p:cNvSpPr/>
          <p:nvPr/>
        </p:nvSpPr>
        <p:spPr>
          <a:xfrm>
            <a:off x="8756374" y="408166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10258" y="3845152"/>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58397" y="3346021"/>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20936" y="368390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16820" y="3134683"/>
            <a:ext cx="1475319"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9796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35</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Another source of microbial associations can be a third, undetected species. If two bacteria share positive associations with this species, they will have a spurious association in the network.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
        <p:nvSpPr>
          <p:cNvPr id="6" name="Rectangle 5"/>
          <p:cNvSpPr/>
          <p:nvPr/>
        </p:nvSpPr>
        <p:spPr>
          <a:xfrm>
            <a:off x="8756374" y="408166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10258" y="3845152"/>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58397" y="3346021"/>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0723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36</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Another source of microbial associations can be an environmental factor. Shared (or opposite) preferences for environmental factors, e.g. pH, can result in spurious associations.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Tree>
    <p:extLst>
      <p:ext uri="{BB962C8B-B14F-4D97-AF65-F5344CB8AC3E}">
        <p14:creationId xmlns:p14="http://schemas.microsoft.com/office/powerpoint/2010/main" val="2380712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a:p>
            <a:pPr lvl="1"/>
            <a:r>
              <a:rPr lang="en-US" dirty="0" smtClean="0"/>
              <a:t>Can represent environment</a:t>
            </a:r>
          </a:p>
          <a:p>
            <a:endParaRPr lang="en-US" dirty="0" smtClean="0"/>
          </a:p>
          <a:p>
            <a:pPr lvl="1"/>
            <a:endParaRPr lang="en-US" dirty="0" smtClean="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37</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spTree>
    <p:extLst>
      <p:ext uri="{BB962C8B-B14F-4D97-AF65-F5344CB8AC3E}">
        <p14:creationId xmlns:p14="http://schemas.microsoft.com/office/powerpoint/2010/main" val="3359367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a:p>
            <a:pPr lvl="1"/>
            <a:r>
              <a:rPr lang="en-US" dirty="0" smtClean="0"/>
              <a:t>Can represent environment</a:t>
            </a:r>
          </a:p>
          <a:p>
            <a:r>
              <a:rPr lang="en-US" dirty="0" smtClean="0"/>
              <a:t>Associations are predicted from bacterial counts</a:t>
            </a:r>
          </a:p>
          <a:p>
            <a:pPr lvl="1"/>
            <a:r>
              <a:rPr lang="en-US" dirty="0" smtClean="0"/>
              <a:t>16S </a:t>
            </a:r>
            <a:r>
              <a:rPr lang="en-US" dirty="0" err="1" smtClean="0"/>
              <a:t>rRNA</a:t>
            </a:r>
            <a:endParaRPr lang="en-US" dirty="0" smtClean="0"/>
          </a:p>
          <a:p>
            <a:endParaRPr lang="en-US" dirty="0" smtClean="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38</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spTree>
    <p:extLst>
      <p:ext uri="{BB962C8B-B14F-4D97-AF65-F5344CB8AC3E}">
        <p14:creationId xmlns:p14="http://schemas.microsoft.com/office/powerpoint/2010/main" val="25590306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a:p>
            <a:pPr lvl="1"/>
            <a:r>
              <a:rPr lang="en-US" dirty="0" smtClean="0"/>
              <a:t>Can represent environment</a:t>
            </a:r>
          </a:p>
          <a:p>
            <a:r>
              <a:rPr lang="en-US" dirty="0" smtClean="0"/>
              <a:t>Associations are predicted from bacterial counts</a:t>
            </a:r>
          </a:p>
          <a:p>
            <a:pPr lvl="1"/>
            <a:r>
              <a:rPr lang="en-US" dirty="0" smtClean="0"/>
              <a:t>16S </a:t>
            </a:r>
            <a:r>
              <a:rPr lang="en-US" dirty="0" err="1" smtClean="0"/>
              <a:t>rRNA</a:t>
            </a:r>
            <a:endParaRPr lang="en-US" dirty="0" smtClean="0"/>
          </a:p>
          <a:p>
            <a:r>
              <a:rPr lang="en-US" dirty="0" smtClean="0"/>
              <a:t>Association prediction can vary depending on experimental design</a:t>
            </a:r>
          </a:p>
          <a:p>
            <a:pPr lvl="1"/>
            <a:r>
              <a:rPr lang="en-US" dirty="0" smtClean="0"/>
              <a:t>Cross-sectional</a:t>
            </a:r>
          </a:p>
          <a:p>
            <a:pPr lvl="1"/>
            <a:r>
              <a:rPr lang="en-US" dirty="0" smtClean="0"/>
              <a:t>Time series</a:t>
            </a:r>
          </a:p>
          <a:p>
            <a:endParaRPr lang="en-US" dirty="0" smtClean="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39</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spTree>
    <p:extLst>
      <p:ext uri="{BB962C8B-B14F-4D97-AF65-F5344CB8AC3E}">
        <p14:creationId xmlns:p14="http://schemas.microsoft.com/office/powerpoint/2010/main" val="3657950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p:cNvSpPr>
            <a:spLocks noGrp="1"/>
          </p:cNvSpPr>
          <p:nvPr>
            <p:ph type="title"/>
          </p:nvPr>
        </p:nvSpPr>
        <p:spPr/>
        <p:txBody>
          <a:bodyPr/>
          <a:lstStyle/>
          <a:p>
            <a:r>
              <a:rPr lang="en-US" dirty="0" smtClean="0"/>
              <a:t>Microbial organisms interact</a:t>
            </a:r>
            <a:endParaRPr lang="en-US" dirty="0"/>
          </a:p>
        </p:txBody>
      </p:sp>
      <p:sp>
        <p:nvSpPr>
          <p:cNvPr id="7" name="Rectangle 6"/>
          <p:cNvSpPr/>
          <p:nvPr/>
        </p:nvSpPr>
        <p:spPr>
          <a:xfrm>
            <a:off x="796571" y="6349333"/>
            <a:ext cx="4169681" cy="507831"/>
          </a:xfrm>
          <a:prstGeom prst="rect">
            <a:avLst/>
          </a:prstGeom>
        </p:spPr>
        <p:txBody>
          <a:bodyPr wrap="square">
            <a:spAutoFit/>
          </a:bodyPr>
          <a:lstStyle/>
          <a:p>
            <a:r>
              <a:rPr lang="en-US" sz="900" dirty="0" smtClean="0">
                <a:solidFill>
                  <a:schemeClr val="bg1"/>
                </a:solidFill>
              </a:rPr>
              <a:t>Zhang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2018). Fungal networks shape dynamics of bacterial dispersal and community assembly in cheese rind microbiomes. </a:t>
            </a:r>
            <a:r>
              <a:rPr lang="en-US" sz="900" i="1" dirty="0">
                <a:solidFill>
                  <a:schemeClr val="bg1"/>
                </a:solidFill>
              </a:rPr>
              <a:t>Nature communications</a:t>
            </a:r>
            <a:r>
              <a:rPr lang="en-US" sz="900" dirty="0">
                <a:solidFill>
                  <a:schemeClr val="bg1"/>
                </a:solidFill>
              </a:rPr>
              <a:t>, </a:t>
            </a:r>
            <a:r>
              <a:rPr lang="en-US" sz="900" i="1" dirty="0">
                <a:solidFill>
                  <a:schemeClr val="bg1"/>
                </a:solidFill>
              </a:rPr>
              <a:t>9</a:t>
            </a:r>
            <a:r>
              <a:rPr lang="en-US" sz="900" dirty="0">
                <a:solidFill>
                  <a:schemeClr val="bg1"/>
                </a:solidFill>
              </a:rPr>
              <a:t>(1), 336.</a:t>
            </a:r>
          </a:p>
        </p:txBody>
      </p:sp>
      <p:pic>
        <p:nvPicPr>
          <p:cNvPr id="6" name="41467_2017_2522_MOESM6_ESM" descr="Microbes use fungus as 'highways' to traverse cheese" title="Cheese microbiom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33620" y="1749288"/>
            <a:ext cx="6525959" cy="3670852"/>
          </a:xfrm>
          <a:prstGeom prst="rect">
            <a:avLst/>
          </a:prstGeom>
        </p:spPr>
      </p:pic>
    </p:spTree>
    <p:extLst>
      <p:ext uri="{BB962C8B-B14F-4D97-AF65-F5344CB8AC3E}">
        <p14:creationId xmlns:p14="http://schemas.microsoft.com/office/powerpoint/2010/main" val="493445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a:p>
            <a:pPr lvl="1"/>
            <a:r>
              <a:rPr lang="en-US" dirty="0" smtClean="0"/>
              <a:t>Can represent environment</a:t>
            </a:r>
          </a:p>
          <a:p>
            <a:r>
              <a:rPr lang="en-US" dirty="0" smtClean="0"/>
              <a:t>Associations are predicted from bacterial counts</a:t>
            </a:r>
          </a:p>
          <a:p>
            <a:pPr lvl="1"/>
            <a:r>
              <a:rPr lang="en-US" dirty="0" smtClean="0"/>
              <a:t>16S </a:t>
            </a:r>
            <a:r>
              <a:rPr lang="en-US" dirty="0" err="1" smtClean="0"/>
              <a:t>rRNA</a:t>
            </a:r>
            <a:endParaRPr lang="en-US" dirty="0" smtClean="0"/>
          </a:p>
          <a:p>
            <a:r>
              <a:rPr lang="en-US" dirty="0" smtClean="0"/>
              <a:t>Association prediction can vary depending on experimental design</a:t>
            </a:r>
          </a:p>
          <a:p>
            <a:pPr lvl="1"/>
            <a:r>
              <a:rPr lang="en-US" dirty="0" smtClean="0"/>
              <a:t>Cross-sectional</a:t>
            </a:r>
          </a:p>
          <a:p>
            <a:pPr lvl="1"/>
            <a:r>
              <a:rPr lang="en-US" dirty="0" smtClean="0"/>
              <a:t>Time series</a:t>
            </a:r>
          </a:p>
          <a:p>
            <a:r>
              <a:rPr lang="en-US" dirty="0" smtClean="0"/>
              <a:t>Dedicated tools have been developed for association inference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40</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spTree>
    <p:extLst>
      <p:ext uri="{BB962C8B-B14F-4D97-AF65-F5344CB8AC3E}">
        <p14:creationId xmlns:p14="http://schemas.microsoft.com/office/powerpoint/2010/main" val="37313106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41</a:t>
            </a:fld>
            <a:endParaRPr lang="nl-NL"/>
          </a:p>
        </p:txBody>
      </p:sp>
      <p:sp>
        <p:nvSpPr>
          <p:cNvPr id="5" name="Title 4"/>
          <p:cNvSpPr>
            <a:spLocks noGrp="1"/>
          </p:cNvSpPr>
          <p:nvPr>
            <p:ph type="title"/>
          </p:nvPr>
        </p:nvSpPr>
        <p:spPr/>
        <p:txBody>
          <a:bodyPr>
            <a:normAutofit fontScale="90000"/>
          </a:bodyPr>
          <a:lstStyle/>
          <a:p>
            <a:r>
              <a:rPr lang="en-US" dirty="0" smtClean="0"/>
              <a:t>Networks from longitudinal or cross-sectional data</a:t>
            </a:r>
            <a:endParaRPr lang="en-US" dirty="0"/>
          </a:p>
        </p:txBody>
      </p:sp>
      <p:grpSp>
        <p:nvGrpSpPr>
          <p:cNvPr id="2" name="Group 1" descr="Barplot of bacterial abundances. " title="Bacterial abundances"/>
          <p:cNvGrpSpPr/>
          <p:nvPr/>
        </p:nvGrpSpPr>
        <p:grpSpPr>
          <a:xfrm>
            <a:off x="1447800" y="2230888"/>
            <a:ext cx="9660834" cy="2145643"/>
            <a:chOff x="1447800" y="2230888"/>
            <a:chExt cx="9660834" cy="2145643"/>
          </a:xfrm>
        </p:grpSpPr>
        <p:sp>
          <p:nvSpPr>
            <p:cNvPr id="9" name="Rectangle 8"/>
            <p:cNvSpPr/>
            <p:nvPr/>
          </p:nvSpPr>
          <p:spPr>
            <a:xfrm>
              <a:off x="5355535" y="2902227"/>
              <a:ext cx="347869" cy="14743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855804"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374295" y="3091071"/>
              <a:ext cx="347869" cy="12854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 name="Straight Connector 6"/>
            <p:cNvCxnSpPr/>
            <p:nvPr/>
          </p:nvCxnSpPr>
          <p:spPr>
            <a:xfrm>
              <a:off x="4891709"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60504" y="2230889"/>
              <a:ext cx="1911626" cy="369332"/>
            </a:xfrm>
            <a:prstGeom prst="rect">
              <a:avLst/>
            </a:prstGeom>
            <a:noFill/>
          </p:spPr>
          <p:txBody>
            <a:bodyPr wrap="square" rtlCol="0">
              <a:spAutoFit/>
            </a:bodyPr>
            <a:lstStyle/>
            <a:p>
              <a:r>
                <a:rPr lang="en-US" b="1" dirty="0" smtClean="0"/>
                <a:t>Sample 2</a:t>
              </a:r>
              <a:endParaRPr lang="en-US" b="1" dirty="0"/>
            </a:p>
          </p:txBody>
        </p:sp>
        <p:sp>
          <p:nvSpPr>
            <p:cNvPr id="13" name="Rectangle 12"/>
            <p:cNvSpPr/>
            <p:nvPr/>
          </p:nvSpPr>
          <p:spPr>
            <a:xfrm>
              <a:off x="1916595" y="3747052"/>
              <a:ext cx="347869" cy="62947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16595" y="2230888"/>
              <a:ext cx="1911626" cy="369332"/>
            </a:xfrm>
            <a:prstGeom prst="rect">
              <a:avLst/>
            </a:prstGeom>
            <a:noFill/>
          </p:spPr>
          <p:txBody>
            <a:bodyPr wrap="square" rtlCol="0">
              <a:spAutoFit/>
            </a:bodyPr>
            <a:lstStyle/>
            <a:p>
              <a:r>
                <a:rPr lang="en-US" b="1" dirty="0" smtClean="0"/>
                <a:t>Sample 1</a:t>
              </a:r>
              <a:endParaRPr lang="en-US" b="1" dirty="0"/>
            </a:p>
          </p:txBody>
        </p:sp>
        <p:sp>
          <p:nvSpPr>
            <p:cNvPr id="18" name="Rectangle 17"/>
            <p:cNvSpPr/>
            <p:nvPr/>
          </p:nvSpPr>
          <p:spPr>
            <a:xfrm>
              <a:off x="8723243" y="3972339"/>
              <a:ext cx="347869" cy="404192"/>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9223512"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9742003" y="4071729"/>
              <a:ext cx="347869" cy="30480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p:cNvCxnSpPr/>
            <p:nvPr/>
          </p:nvCxnSpPr>
          <p:spPr>
            <a:xfrm>
              <a:off x="8259417"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28212" y="2230889"/>
              <a:ext cx="1911626" cy="369332"/>
            </a:xfrm>
            <a:prstGeom prst="rect">
              <a:avLst/>
            </a:prstGeom>
            <a:noFill/>
          </p:spPr>
          <p:txBody>
            <a:bodyPr wrap="square" rtlCol="0">
              <a:spAutoFit/>
            </a:bodyPr>
            <a:lstStyle/>
            <a:p>
              <a:r>
                <a:rPr lang="en-US" b="1" dirty="0" smtClean="0"/>
                <a:t>Sample 3</a:t>
              </a:r>
              <a:endParaRPr lang="en-US" b="1" dirty="0"/>
            </a:p>
          </p:txBody>
        </p:sp>
      </p:grpSp>
    </p:spTree>
    <p:extLst>
      <p:ext uri="{BB962C8B-B14F-4D97-AF65-F5344CB8AC3E}">
        <p14:creationId xmlns:p14="http://schemas.microsoft.com/office/powerpoint/2010/main" val="28359214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42</a:t>
            </a:fld>
            <a:endParaRPr lang="nl-NL"/>
          </a:p>
        </p:txBody>
      </p:sp>
      <p:sp>
        <p:nvSpPr>
          <p:cNvPr id="5" name="Title 4"/>
          <p:cNvSpPr>
            <a:spLocks noGrp="1"/>
          </p:cNvSpPr>
          <p:nvPr>
            <p:ph type="title"/>
          </p:nvPr>
        </p:nvSpPr>
        <p:spPr/>
        <p:txBody>
          <a:bodyPr>
            <a:normAutofit fontScale="90000"/>
          </a:bodyPr>
          <a:lstStyle/>
          <a:p>
            <a:r>
              <a:rPr lang="en-US" dirty="0" smtClean="0"/>
              <a:t>Networks from longitudinal or cross-sectional data</a:t>
            </a:r>
            <a:endParaRPr lang="en-US" dirty="0"/>
          </a:p>
        </p:txBody>
      </p:sp>
      <p:grpSp>
        <p:nvGrpSpPr>
          <p:cNvPr id="2" name="Group 1" descr="Barplot of bacterial abundances" title="Bacterial abundances"/>
          <p:cNvGrpSpPr/>
          <p:nvPr/>
        </p:nvGrpSpPr>
        <p:grpSpPr>
          <a:xfrm>
            <a:off x="1447800" y="2230888"/>
            <a:ext cx="9846365" cy="2612782"/>
            <a:chOff x="1447800" y="2230888"/>
            <a:chExt cx="9846365" cy="2612782"/>
          </a:xfrm>
        </p:grpSpPr>
        <p:sp>
          <p:nvSpPr>
            <p:cNvPr id="9" name="Rectangle 8"/>
            <p:cNvSpPr/>
            <p:nvPr/>
          </p:nvSpPr>
          <p:spPr>
            <a:xfrm>
              <a:off x="5355535" y="2902227"/>
              <a:ext cx="347869" cy="14743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855804"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374295" y="3091071"/>
              <a:ext cx="347869" cy="12854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 name="Straight Connector 6"/>
            <p:cNvCxnSpPr/>
            <p:nvPr/>
          </p:nvCxnSpPr>
          <p:spPr>
            <a:xfrm>
              <a:off x="4891709"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60504" y="2230889"/>
              <a:ext cx="1911626" cy="369332"/>
            </a:xfrm>
            <a:prstGeom prst="rect">
              <a:avLst/>
            </a:prstGeom>
            <a:noFill/>
          </p:spPr>
          <p:txBody>
            <a:bodyPr wrap="square" rtlCol="0">
              <a:spAutoFit/>
            </a:bodyPr>
            <a:lstStyle/>
            <a:p>
              <a:r>
                <a:rPr lang="en-US" b="1" dirty="0" smtClean="0"/>
                <a:t>Sample 2</a:t>
              </a:r>
              <a:endParaRPr lang="en-US" b="1" dirty="0"/>
            </a:p>
          </p:txBody>
        </p:sp>
        <p:sp>
          <p:nvSpPr>
            <p:cNvPr id="13" name="Rectangle 12"/>
            <p:cNvSpPr/>
            <p:nvPr/>
          </p:nvSpPr>
          <p:spPr>
            <a:xfrm>
              <a:off x="1911626" y="3747052"/>
              <a:ext cx="347869" cy="62947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930386" y="3243470"/>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16595" y="2230888"/>
              <a:ext cx="1911626" cy="369332"/>
            </a:xfrm>
            <a:prstGeom prst="rect">
              <a:avLst/>
            </a:prstGeom>
            <a:noFill/>
          </p:spPr>
          <p:txBody>
            <a:bodyPr wrap="square" rtlCol="0">
              <a:spAutoFit/>
            </a:bodyPr>
            <a:lstStyle/>
            <a:p>
              <a:r>
                <a:rPr lang="en-US" b="1" dirty="0" smtClean="0"/>
                <a:t>Sample 1</a:t>
              </a:r>
              <a:endParaRPr lang="en-US" b="1" dirty="0"/>
            </a:p>
          </p:txBody>
        </p:sp>
        <p:sp>
          <p:nvSpPr>
            <p:cNvPr id="18" name="Rectangle 17"/>
            <p:cNvSpPr/>
            <p:nvPr/>
          </p:nvSpPr>
          <p:spPr>
            <a:xfrm>
              <a:off x="8723243" y="3972339"/>
              <a:ext cx="347869" cy="404192"/>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9223512"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9742003" y="4071729"/>
              <a:ext cx="347869" cy="30480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p:cNvCxnSpPr/>
            <p:nvPr/>
          </p:nvCxnSpPr>
          <p:spPr>
            <a:xfrm>
              <a:off x="8259417"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28212" y="2230889"/>
              <a:ext cx="1911626" cy="369332"/>
            </a:xfrm>
            <a:prstGeom prst="rect">
              <a:avLst/>
            </a:prstGeom>
            <a:noFill/>
          </p:spPr>
          <p:txBody>
            <a:bodyPr wrap="square" rtlCol="0">
              <a:spAutoFit/>
            </a:bodyPr>
            <a:lstStyle/>
            <a:p>
              <a:r>
                <a:rPr lang="en-US" b="1" dirty="0" smtClean="0"/>
                <a:t>Sample 3</a:t>
              </a:r>
              <a:endParaRPr lang="en-US" b="1" dirty="0"/>
            </a:p>
          </p:txBody>
        </p:sp>
        <p:sp>
          <p:nvSpPr>
            <p:cNvPr id="8" name="Rectangle 7"/>
            <p:cNvSpPr/>
            <p:nvPr/>
          </p:nvSpPr>
          <p:spPr>
            <a:xfrm>
              <a:off x="8047383" y="2902227"/>
              <a:ext cx="3246782" cy="19414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8080513" y="4955161"/>
            <a:ext cx="3568148" cy="923330"/>
          </a:xfrm>
          <a:prstGeom prst="rect">
            <a:avLst/>
          </a:prstGeom>
          <a:noFill/>
        </p:spPr>
        <p:txBody>
          <a:bodyPr wrap="square" rtlCol="0">
            <a:spAutoFit/>
          </a:bodyPr>
          <a:lstStyle/>
          <a:p>
            <a:r>
              <a:rPr lang="en-US" dirty="0" smtClean="0"/>
              <a:t>Low abundance of </a:t>
            </a:r>
            <a:r>
              <a:rPr lang="en-US" b="1" dirty="0" smtClean="0">
                <a:solidFill>
                  <a:srgbClr val="00B0F0"/>
                </a:solidFill>
              </a:rPr>
              <a:t>blue</a:t>
            </a:r>
            <a:r>
              <a:rPr lang="en-US" b="1" dirty="0" smtClean="0"/>
              <a:t> </a:t>
            </a:r>
            <a:r>
              <a:rPr lang="en-US" dirty="0" smtClean="0"/>
              <a:t>taxon</a:t>
            </a:r>
          </a:p>
          <a:p>
            <a:r>
              <a:rPr lang="en-US" dirty="0" smtClean="0"/>
              <a:t>is associated with low abundance of </a:t>
            </a:r>
            <a:r>
              <a:rPr lang="en-US" b="1" dirty="0" smtClean="0">
                <a:solidFill>
                  <a:srgbClr val="FFC000"/>
                </a:solidFill>
              </a:rPr>
              <a:t>orange</a:t>
            </a:r>
            <a:r>
              <a:rPr lang="en-US" b="1" dirty="0" smtClean="0"/>
              <a:t> </a:t>
            </a:r>
            <a:r>
              <a:rPr lang="en-US" dirty="0" smtClean="0"/>
              <a:t>taxon</a:t>
            </a:r>
            <a:endParaRPr lang="en-US" dirty="0"/>
          </a:p>
        </p:txBody>
      </p:sp>
    </p:spTree>
    <p:extLst>
      <p:ext uri="{BB962C8B-B14F-4D97-AF65-F5344CB8AC3E}">
        <p14:creationId xmlns:p14="http://schemas.microsoft.com/office/powerpoint/2010/main" val="1159338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43</a:t>
            </a:fld>
            <a:endParaRPr lang="nl-NL"/>
          </a:p>
        </p:txBody>
      </p:sp>
      <p:sp>
        <p:nvSpPr>
          <p:cNvPr id="5" name="Title 4"/>
          <p:cNvSpPr>
            <a:spLocks noGrp="1"/>
          </p:cNvSpPr>
          <p:nvPr>
            <p:ph type="title"/>
          </p:nvPr>
        </p:nvSpPr>
        <p:spPr/>
        <p:txBody>
          <a:bodyPr>
            <a:normAutofit fontScale="90000"/>
          </a:bodyPr>
          <a:lstStyle/>
          <a:p>
            <a:r>
              <a:rPr lang="en-US" dirty="0" smtClean="0"/>
              <a:t>Networks from longitudinal or cross-sectional data</a:t>
            </a:r>
            <a:endParaRPr lang="en-US" dirty="0"/>
          </a:p>
        </p:txBody>
      </p:sp>
      <p:grpSp>
        <p:nvGrpSpPr>
          <p:cNvPr id="6" name="Group 5" descr="Barplot of bacterial abundances" title="Bacterial abundances"/>
          <p:cNvGrpSpPr/>
          <p:nvPr/>
        </p:nvGrpSpPr>
        <p:grpSpPr>
          <a:xfrm>
            <a:off x="1268896" y="2230889"/>
            <a:ext cx="9839738" cy="2271538"/>
            <a:chOff x="1268896" y="2230889"/>
            <a:chExt cx="9839738" cy="2271538"/>
          </a:xfrm>
        </p:grpSpPr>
        <p:sp>
          <p:nvSpPr>
            <p:cNvPr id="9" name="Rectangle 8"/>
            <p:cNvSpPr/>
            <p:nvPr/>
          </p:nvSpPr>
          <p:spPr>
            <a:xfrm>
              <a:off x="1732722" y="2902227"/>
              <a:ext cx="347869" cy="14743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232991"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751482" y="3091071"/>
              <a:ext cx="347869" cy="12854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 name="Straight Connector 6"/>
            <p:cNvCxnSpPr/>
            <p:nvPr/>
          </p:nvCxnSpPr>
          <p:spPr>
            <a:xfrm>
              <a:off x="1268896"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37691" y="2230889"/>
              <a:ext cx="1911626" cy="369332"/>
            </a:xfrm>
            <a:prstGeom prst="rect">
              <a:avLst/>
            </a:prstGeom>
            <a:noFill/>
          </p:spPr>
          <p:txBody>
            <a:bodyPr wrap="square" rtlCol="0">
              <a:spAutoFit/>
            </a:bodyPr>
            <a:lstStyle/>
            <a:p>
              <a:r>
                <a:rPr lang="en-US" b="1" dirty="0" smtClean="0"/>
                <a:t>Sample 1</a:t>
              </a:r>
              <a:endParaRPr lang="en-US" b="1" dirty="0"/>
            </a:p>
          </p:txBody>
        </p:sp>
        <p:sp>
          <p:nvSpPr>
            <p:cNvPr id="13" name="Rectangle 12"/>
            <p:cNvSpPr/>
            <p:nvPr/>
          </p:nvSpPr>
          <p:spPr>
            <a:xfrm>
              <a:off x="5324061" y="3747053"/>
              <a:ext cx="347869" cy="62947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5824330"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6342821" y="3067879"/>
              <a:ext cx="347869" cy="1308652"/>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p:cNvCxnSpPr/>
            <p:nvPr/>
          </p:nvCxnSpPr>
          <p:spPr>
            <a:xfrm>
              <a:off x="4860235"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329030" y="2230889"/>
              <a:ext cx="1911626" cy="369332"/>
            </a:xfrm>
            <a:prstGeom prst="rect">
              <a:avLst/>
            </a:prstGeom>
            <a:noFill/>
          </p:spPr>
          <p:txBody>
            <a:bodyPr wrap="square" rtlCol="0">
              <a:spAutoFit/>
            </a:bodyPr>
            <a:lstStyle/>
            <a:p>
              <a:r>
                <a:rPr lang="en-US" b="1" dirty="0" smtClean="0"/>
                <a:t>Sample 2</a:t>
              </a:r>
              <a:endParaRPr lang="en-US" b="1" dirty="0"/>
            </a:p>
          </p:txBody>
        </p:sp>
        <p:sp>
          <p:nvSpPr>
            <p:cNvPr id="18" name="Rectangle 17"/>
            <p:cNvSpPr/>
            <p:nvPr/>
          </p:nvSpPr>
          <p:spPr>
            <a:xfrm>
              <a:off x="8723243" y="3972339"/>
              <a:ext cx="347869" cy="404192"/>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9223512"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9742003" y="4071729"/>
              <a:ext cx="347869" cy="30480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p:cNvCxnSpPr/>
            <p:nvPr/>
          </p:nvCxnSpPr>
          <p:spPr>
            <a:xfrm>
              <a:off x="8259417"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28212" y="2230889"/>
              <a:ext cx="1911626" cy="369332"/>
            </a:xfrm>
            <a:prstGeom prst="rect">
              <a:avLst/>
            </a:prstGeom>
            <a:noFill/>
          </p:spPr>
          <p:txBody>
            <a:bodyPr wrap="square" rtlCol="0">
              <a:spAutoFit/>
            </a:bodyPr>
            <a:lstStyle/>
            <a:p>
              <a:r>
                <a:rPr lang="en-US" b="1" dirty="0" smtClean="0"/>
                <a:t>Sample 3</a:t>
              </a:r>
              <a:endParaRPr lang="en-US" b="1" dirty="0"/>
            </a:p>
          </p:txBody>
        </p:sp>
        <p:sp>
          <p:nvSpPr>
            <p:cNvPr id="2" name="Rectangle 1"/>
            <p:cNvSpPr/>
            <p:nvPr/>
          </p:nvSpPr>
          <p:spPr>
            <a:xfrm>
              <a:off x="5112854" y="3558209"/>
              <a:ext cx="787676" cy="9442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4732681" y="4633796"/>
            <a:ext cx="3568148" cy="923330"/>
          </a:xfrm>
          <a:prstGeom prst="rect">
            <a:avLst/>
          </a:prstGeom>
          <a:noFill/>
        </p:spPr>
        <p:txBody>
          <a:bodyPr wrap="square" rtlCol="0">
            <a:spAutoFit/>
          </a:bodyPr>
          <a:lstStyle/>
          <a:p>
            <a:r>
              <a:rPr lang="en-US" dirty="0" smtClean="0"/>
              <a:t>Low abundance of </a:t>
            </a:r>
            <a:r>
              <a:rPr lang="en-US" b="1" dirty="0" smtClean="0">
                <a:solidFill>
                  <a:srgbClr val="00B0F0"/>
                </a:solidFill>
              </a:rPr>
              <a:t>blue</a:t>
            </a:r>
            <a:r>
              <a:rPr lang="en-US" b="1" dirty="0" smtClean="0"/>
              <a:t> </a:t>
            </a:r>
            <a:r>
              <a:rPr lang="en-US" dirty="0" smtClean="0"/>
              <a:t>taxon</a:t>
            </a:r>
          </a:p>
          <a:p>
            <a:r>
              <a:rPr lang="en-US" b="1" dirty="0" smtClean="0"/>
              <a:t>precedes</a:t>
            </a:r>
            <a:r>
              <a:rPr lang="en-US" dirty="0" smtClean="0"/>
              <a:t> low abundance of </a:t>
            </a:r>
            <a:r>
              <a:rPr lang="en-US" b="1" dirty="0" smtClean="0">
                <a:solidFill>
                  <a:srgbClr val="FFC000"/>
                </a:solidFill>
              </a:rPr>
              <a:t>orange</a:t>
            </a:r>
            <a:r>
              <a:rPr lang="en-US" b="1" dirty="0" smtClean="0"/>
              <a:t> </a:t>
            </a:r>
            <a:r>
              <a:rPr lang="en-US" dirty="0" smtClean="0"/>
              <a:t>taxon</a:t>
            </a:r>
            <a:endParaRPr lang="en-US" dirty="0"/>
          </a:p>
        </p:txBody>
      </p:sp>
    </p:spTree>
    <p:extLst>
      <p:ext uri="{BB962C8B-B14F-4D97-AF65-F5344CB8AC3E}">
        <p14:creationId xmlns:p14="http://schemas.microsoft.com/office/powerpoint/2010/main" val="41581387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ccrepe</a:t>
            </a:r>
            <a:endParaRPr lang="en-US" dirty="0" smtClean="0"/>
          </a:p>
          <a:p>
            <a:r>
              <a:rPr lang="en-US" dirty="0" err="1" smtClean="0"/>
              <a:t>CoNet</a:t>
            </a:r>
            <a:endParaRPr lang="en-US" dirty="0" smtClean="0"/>
          </a:p>
          <a:p>
            <a:r>
              <a:rPr lang="en-US" dirty="0" err="1" smtClean="0"/>
              <a:t>FlashWeave</a:t>
            </a:r>
            <a:endParaRPr lang="en-US" dirty="0" smtClean="0"/>
          </a:p>
          <a:p>
            <a:r>
              <a:rPr lang="en-US" dirty="0" err="1" smtClean="0"/>
              <a:t>SparCC</a:t>
            </a:r>
            <a:endParaRPr lang="en-US" dirty="0" smtClean="0"/>
          </a:p>
          <a:p>
            <a:r>
              <a:rPr lang="en-US" dirty="0" smtClean="0"/>
              <a:t>Spearman</a:t>
            </a:r>
          </a:p>
          <a:p>
            <a:r>
              <a:rPr lang="en-US" dirty="0" smtClean="0"/>
              <a:t>SPIEC-EASI</a:t>
            </a:r>
          </a:p>
          <a:p>
            <a:r>
              <a:rPr lang="en-US" dirty="0"/>
              <a:t>WGCNA</a:t>
            </a:r>
          </a:p>
          <a:p>
            <a:pPr marL="0" indent="0">
              <a:buNone/>
            </a:pPr>
            <a:r>
              <a:rPr lang="en-US" dirty="0" smtClean="0"/>
              <a:t>… And many more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44</a:t>
            </a:fld>
            <a:endParaRPr lang="nl-NL"/>
          </a:p>
        </p:txBody>
      </p:sp>
      <p:sp>
        <p:nvSpPr>
          <p:cNvPr id="5" name="Title 4"/>
          <p:cNvSpPr>
            <a:spLocks noGrp="1"/>
          </p:cNvSpPr>
          <p:nvPr>
            <p:ph type="title"/>
          </p:nvPr>
        </p:nvSpPr>
        <p:spPr/>
        <p:txBody>
          <a:bodyPr/>
          <a:lstStyle/>
          <a:p>
            <a:r>
              <a:rPr lang="en-US" dirty="0" smtClean="0"/>
              <a:t>Tools for cross-sectional network analysis</a:t>
            </a:r>
            <a:endParaRPr lang="en-US" dirty="0"/>
          </a:p>
        </p:txBody>
      </p:sp>
    </p:spTree>
    <p:extLst>
      <p:ext uri="{BB962C8B-B14F-4D97-AF65-F5344CB8AC3E}">
        <p14:creationId xmlns:p14="http://schemas.microsoft.com/office/powerpoint/2010/main" val="16436698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ccrepe</a:t>
            </a:r>
            <a:endParaRPr lang="en-US" dirty="0" smtClean="0"/>
          </a:p>
          <a:p>
            <a:r>
              <a:rPr lang="en-US" dirty="0" err="1" smtClean="0"/>
              <a:t>CoNet</a:t>
            </a:r>
            <a:endParaRPr lang="en-US" dirty="0" smtClean="0"/>
          </a:p>
          <a:p>
            <a:r>
              <a:rPr lang="en-US" dirty="0" err="1" smtClean="0"/>
              <a:t>FlashWeave</a:t>
            </a:r>
            <a:endParaRPr lang="en-US" dirty="0" smtClean="0"/>
          </a:p>
          <a:p>
            <a:r>
              <a:rPr lang="en-US" dirty="0" err="1" smtClean="0"/>
              <a:t>SparCC</a:t>
            </a:r>
            <a:endParaRPr lang="en-US" dirty="0" smtClean="0"/>
          </a:p>
          <a:p>
            <a:r>
              <a:rPr lang="en-US" dirty="0" smtClean="0"/>
              <a:t>Spearman</a:t>
            </a:r>
          </a:p>
          <a:p>
            <a:r>
              <a:rPr lang="en-US" dirty="0" smtClean="0"/>
              <a:t>SPIEC-EASI</a:t>
            </a:r>
          </a:p>
          <a:p>
            <a:r>
              <a:rPr lang="en-US" dirty="0"/>
              <a:t>WGCNA</a:t>
            </a:r>
          </a:p>
          <a:p>
            <a:pPr marL="0" indent="0">
              <a:buNone/>
            </a:pPr>
            <a:r>
              <a:rPr lang="en-US" dirty="0" smtClean="0"/>
              <a:t>… And many more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45</a:t>
            </a:fld>
            <a:endParaRPr lang="nl-NL"/>
          </a:p>
        </p:txBody>
      </p:sp>
      <p:sp>
        <p:nvSpPr>
          <p:cNvPr id="5" name="Title 4"/>
          <p:cNvSpPr>
            <a:spLocks noGrp="1"/>
          </p:cNvSpPr>
          <p:nvPr>
            <p:ph type="title"/>
          </p:nvPr>
        </p:nvSpPr>
        <p:spPr/>
        <p:txBody>
          <a:bodyPr/>
          <a:lstStyle/>
          <a:p>
            <a:r>
              <a:rPr lang="en-US" dirty="0" smtClean="0"/>
              <a:t>Tools for cross-sectional network analysis</a:t>
            </a:r>
            <a:endParaRPr lang="en-US" dirty="0"/>
          </a:p>
        </p:txBody>
      </p:sp>
      <p:pic>
        <p:nvPicPr>
          <p:cNvPr id="7" name="Picture 6" descr="Nearly all tools perform poorly on all tested models, and have low precision and sensitivity. " title="Network inference tool perform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348" y="1396482"/>
            <a:ext cx="6195598" cy="3543447"/>
          </a:xfrm>
          <a:prstGeom prst="rect">
            <a:avLst/>
          </a:prstGeom>
        </p:spPr>
      </p:pic>
      <p:sp>
        <p:nvSpPr>
          <p:cNvPr id="8" name="Rectangle 7"/>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spTree>
    <p:extLst>
      <p:ext uri="{BB962C8B-B14F-4D97-AF65-F5344CB8AC3E}">
        <p14:creationId xmlns:p14="http://schemas.microsoft.com/office/powerpoint/2010/main" val="14830816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ccrepe</a:t>
            </a:r>
            <a:endParaRPr lang="en-US" dirty="0" smtClean="0"/>
          </a:p>
          <a:p>
            <a:r>
              <a:rPr lang="en-US" dirty="0" err="1" smtClean="0"/>
              <a:t>CoNet</a:t>
            </a:r>
            <a:endParaRPr lang="en-US" dirty="0" smtClean="0"/>
          </a:p>
          <a:p>
            <a:r>
              <a:rPr lang="en-US" dirty="0" err="1" smtClean="0"/>
              <a:t>FlashWeave</a:t>
            </a:r>
            <a:endParaRPr lang="en-US" dirty="0" smtClean="0"/>
          </a:p>
          <a:p>
            <a:r>
              <a:rPr lang="en-US" dirty="0" err="1" smtClean="0"/>
              <a:t>SparCC</a:t>
            </a:r>
            <a:endParaRPr lang="en-US" dirty="0" smtClean="0"/>
          </a:p>
          <a:p>
            <a:r>
              <a:rPr lang="en-US" dirty="0" smtClean="0"/>
              <a:t>Spearman</a:t>
            </a:r>
          </a:p>
          <a:p>
            <a:r>
              <a:rPr lang="en-US" dirty="0" smtClean="0"/>
              <a:t>SPIEC-EASI</a:t>
            </a:r>
          </a:p>
          <a:p>
            <a:r>
              <a:rPr lang="en-US" dirty="0"/>
              <a:t>WGCNA</a:t>
            </a:r>
          </a:p>
          <a:p>
            <a:pPr marL="0" indent="0">
              <a:buNone/>
            </a:pPr>
            <a:r>
              <a:rPr lang="en-US" dirty="0" smtClean="0"/>
              <a:t>… And many more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46</a:t>
            </a:fld>
            <a:endParaRPr lang="nl-NL"/>
          </a:p>
        </p:txBody>
      </p:sp>
      <p:sp>
        <p:nvSpPr>
          <p:cNvPr id="5" name="Title 4"/>
          <p:cNvSpPr>
            <a:spLocks noGrp="1"/>
          </p:cNvSpPr>
          <p:nvPr>
            <p:ph type="title"/>
          </p:nvPr>
        </p:nvSpPr>
        <p:spPr/>
        <p:txBody>
          <a:bodyPr/>
          <a:lstStyle/>
          <a:p>
            <a:r>
              <a:rPr lang="en-US" dirty="0" smtClean="0"/>
              <a:t>Tools for cross-sectional network analysis</a:t>
            </a:r>
            <a:endParaRPr lang="en-US" dirty="0"/>
          </a:p>
        </p:txBody>
      </p:sp>
      <p:pic>
        <p:nvPicPr>
          <p:cNvPr id="7" name="Picture 6" descr="Nearly all tools perform poorly on all tested models, and have low precision and sensitivity. " title="Network inference tool performan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348" y="1396482"/>
            <a:ext cx="6195598" cy="3543447"/>
          </a:xfrm>
          <a:prstGeom prst="rect">
            <a:avLst/>
          </a:prstGeom>
        </p:spPr>
      </p:pic>
      <p:sp>
        <p:nvSpPr>
          <p:cNvPr id="8" name="5-Point Star 7"/>
          <p:cNvSpPr/>
          <p:nvPr/>
        </p:nvSpPr>
        <p:spPr>
          <a:xfrm>
            <a:off x="5006008" y="1656000"/>
            <a:ext cx="540026" cy="457200"/>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spTree>
    <p:extLst>
      <p:ext uri="{BB962C8B-B14F-4D97-AF65-F5344CB8AC3E}">
        <p14:creationId xmlns:p14="http://schemas.microsoft.com/office/powerpoint/2010/main" val="17037056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Sparse </a:t>
            </a:r>
            <a:r>
              <a:rPr lang="en-US" dirty="0" err="1" smtClean="0"/>
              <a:t>InversE</a:t>
            </a:r>
            <a:r>
              <a:rPr lang="en-US" dirty="0" smtClean="0"/>
              <a:t> Covariance estimation </a:t>
            </a:r>
            <a:br>
              <a:rPr lang="en-US" dirty="0" smtClean="0"/>
            </a:br>
            <a:r>
              <a:rPr lang="en-US" dirty="0" smtClean="0"/>
              <a:t>for Ecological </a:t>
            </a:r>
            <a:r>
              <a:rPr lang="en-US" dirty="0" err="1" smtClean="0"/>
              <a:t>Assocation</a:t>
            </a:r>
            <a:r>
              <a:rPr lang="en-US" dirty="0" smtClean="0"/>
              <a:t> Inference</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47</a:t>
            </a:fld>
            <a:endParaRPr lang="nl-NL"/>
          </a:p>
        </p:txBody>
      </p:sp>
      <p:sp>
        <p:nvSpPr>
          <p:cNvPr id="5" name="Title 4"/>
          <p:cNvSpPr>
            <a:spLocks noGrp="1"/>
          </p:cNvSpPr>
          <p:nvPr>
            <p:ph type="title"/>
          </p:nvPr>
        </p:nvSpPr>
        <p:spPr/>
        <p:txBody>
          <a:bodyPr/>
          <a:lstStyle/>
          <a:p>
            <a:r>
              <a:rPr lang="en-US" dirty="0" smtClean="0"/>
              <a:t>SPIEC-EASI</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Kurtz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2015). Sparse and compositionally robust inference of microbial ecological networks.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11</a:t>
            </a:r>
            <a:r>
              <a:rPr lang="en-US" sz="1100" dirty="0">
                <a:solidFill>
                  <a:schemeClr val="bg1"/>
                </a:solidFill>
              </a:rPr>
              <a:t>(5), e1004226.</a:t>
            </a:r>
          </a:p>
        </p:txBody>
      </p:sp>
      <p:pic>
        <p:nvPicPr>
          <p:cNvPr id="8" name="Picture 7" descr="SPIEC-EASI transforms data with a CLR transformation and then uses neighborhood selection or inverse covariance selection to generate a model. Edges are then selected based on stability across permutations. " title="SPIEC-EASI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648" y="1941444"/>
            <a:ext cx="4915270" cy="3158061"/>
          </a:xfrm>
          <a:prstGeom prst="rect">
            <a:avLst/>
          </a:prstGeom>
        </p:spPr>
      </p:pic>
    </p:spTree>
    <p:extLst>
      <p:ext uri="{BB962C8B-B14F-4D97-AF65-F5344CB8AC3E}">
        <p14:creationId xmlns:p14="http://schemas.microsoft.com/office/powerpoint/2010/main" val="4064643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Sparse </a:t>
            </a:r>
            <a:r>
              <a:rPr lang="en-US" dirty="0" err="1" smtClean="0"/>
              <a:t>InversE</a:t>
            </a:r>
            <a:r>
              <a:rPr lang="en-US" dirty="0" smtClean="0"/>
              <a:t> Covariance estimation </a:t>
            </a:r>
            <a:br>
              <a:rPr lang="en-US" dirty="0" smtClean="0"/>
            </a:br>
            <a:r>
              <a:rPr lang="en-US" dirty="0" smtClean="0"/>
              <a:t>for Ecological </a:t>
            </a:r>
            <a:r>
              <a:rPr lang="en-US" dirty="0" err="1" smtClean="0"/>
              <a:t>Assocation</a:t>
            </a:r>
            <a:r>
              <a:rPr lang="en-US" dirty="0" smtClean="0"/>
              <a:t> Inference</a:t>
            </a:r>
            <a:endParaRPr lang="en-US" dirty="0"/>
          </a:p>
          <a:p>
            <a:r>
              <a:rPr lang="en-US" dirty="0" smtClean="0"/>
              <a:t>Centered log-ratio transformation</a:t>
            </a:r>
          </a:p>
          <a:p>
            <a:r>
              <a:rPr lang="en-US" dirty="0" smtClean="0"/>
              <a:t>Neighborhood selection</a:t>
            </a:r>
          </a:p>
          <a:p>
            <a:pPr lvl="1"/>
            <a:r>
              <a:rPr lang="en-US" dirty="0" smtClean="0"/>
              <a:t>Solves regularized linear regression</a:t>
            </a:r>
          </a:p>
          <a:p>
            <a:r>
              <a:rPr lang="en-US" dirty="0" smtClean="0"/>
              <a:t>Inverse Covariance selection</a:t>
            </a:r>
          </a:p>
          <a:p>
            <a:pPr lvl="1"/>
            <a:r>
              <a:rPr lang="en-US" dirty="0" smtClean="0"/>
              <a:t>Solves penalized maximum likelihood</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48</a:t>
            </a:fld>
            <a:endParaRPr lang="nl-NL"/>
          </a:p>
        </p:txBody>
      </p:sp>
      <p:sp>
        <p:nvSpPr>
          <p:cNvPr id="5" name="Title 4"/>
          <p:cNvSpPr>
            <a:spLocks noGrp="1"/>
          </p:cNvSpPr>
          <p:nvPr>
            <p:ph type="title"/>
          </p:nvPr>
        </p:nvSpPr>
        <p:spPr/>
        <p:txBody>
          <a:bodyPr/>
          <a:lstStyle/>
          <a:p>
            <a:r>
              <a:rPr lang="en-US" dirty="0" smtClean="0"/>
              <a:t>SPIEC-EASI</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Kurtz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2015). Sparse and compositionally robust inference of microbial ecological networks.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11</a:t>
            </a:r>
            <a:r>
              <a:rPr lang="en-US" sz="1100" dirty="0">
                <a:solidFill>
                  <a:schemeClr val="bg1"/>
                </a:solidFill>
              </a:rPr>
              <a:t>(5), e1004226.</a:t>
            </a:r>
          </a:p>
        </p:txBody>
      </p:sp>
      <p:pic>
        <p:nvPicPr>
          <p:cNvPr id="8" name="Picture 7" descr="SPIEC-EASI transforms data with a CLR transformation and then uses neighborhood selection or inverse covariance selection to generate a model. Edges are then selected based on stability across permutations. " title="SPIEC-EASI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648" y="1941444"/>
            <a:ext cx="4915270" cy="3158061"/>
          </a:xfrm>
          <a:prstGeom prst="rect">
            <a:avLst/>
          </a:prstGeom>
        </p:spPr>
      </p:pic>
    </p:spTree>
    <p:extLst>
      <p:ext uri="{BB962C8B-B14F-4D97-AF65-F5344CB8AC3E}">
        <p14:creationId xmlns:p14="http://schemas.microsoft.com/office/powerpoint/2010/main" val="34875794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Sparse </a:t>
            </a:r>
            <a:r>
              <a:rPr lang="en-US" dirty="0" err="1" smtClean="0"/>
              <a:t>InversE</a:t>
            </a:r>
            <a:r>
              <a:rPr lang="en-US" dirty="0" smtClean="0"/>
              <a:t> Covariance estimation </a:t>
            </a:r>
            <a:br>
              <a:rPr lang="en-US" dirty="0" smtClean="0"/>
            </a:br>
            <a:r>
              <a:rPr lang="en-US" dirty="0" smtClean="0"/>
              <a:t>for Ecological </a:t>
            </a:r>
            <a:r>
              <a:rPr lang="en-US" dirty="0" err="1" smtClean="0"/>
              <a:t>Assocation</a:t>
            </a:r>
            <a:r>
              <a:rPr lang="en-US" dirty="0" smtClean="0"/>
              <a:t> Inference</a:t>
            </a:r>
            <a:endParaRPr lang="en-US" dirty="0"/>
          </a:p>
          <a:p>
            <a:r>
              <a:rPr lang="en-US" dirty="0" smtClean="0"/>
              <a:t>Centered log-ratio transformation</a:t>
            </a:r>
          </a:p>
          <a:p>
            <a:r>
              <a:rPr lang="en-US" dirty="0" smtClean="0"/>
              <a:t>Neighborhood selection</a:t>
            </a:r>
          </a:p>
          <a:p>
            <a:pPr lvl="1"/>
            <a:r>
              <a:rPr lang="en-US" dirty="0" smtClean="0"/>
              <a:t>Solves regularized linear regression</a:t>
            </a:r>
          </a:p>
          <a:p>
            <a:r>
              <a:rPr lang="en-US" dirty="0" smtClean="0"/>
              <a:t>Inverse Covariance selection</a:t>
            </a:r>
          </a:p>
          <a:p>
            <a:pPr lvl="1"/>
            <a:r>
              <a:rPr lang="en-US" dirty="0" smtClean="0"/>
              <a:t>Solves penalized maximum likelihood</a:t>
            </a:r>
          </a:p>
          <a:p>
            <a:r>
              <a:rPr lang="en-US" dirty="0" smtClean="0"/>
              <a:t>Stability-based model selection (</a:t>
            </a:r>
            <a:r>
              <a:rPr lang="en-US" dirty="0" err="1" smtClean="0"/>
              <a:t>StARs</a:t>
            </a:r>
            <a:r>
              <a:rPr lang="en-US" dirty="0" smtClean="0"/>
              <a:t>)</a:t>
            </a:r>
          </a:p>
          <a:p>
            <a:pPr lvl="1"/>
            <a:r>
              <a:rPr lang="en-US" dirty="0" smtClean="0"/>
              <a:t>Take subsamples to calculate edge stability</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49</a:t>
            </a:fld>
            <a:endParaRPr lang="nl-NL"/>
          </a:p>
        </p:txBody>
      </p:sp>
      <p:sp>
        <p:nvSpPr>
          <p:cNvPr id="5" name="Title 4"/>
          <p:cNvSpPr>
            <a:spLocks noGrp="1"/>
          </p:cNvSpPr>
          <p:nvPr>
            <p:ph type="title"/>
          </p:nvPr>
        </p:nvSpPr>
        <p:spPr/>
        <p:txBody>
          <a:bodyPr/>
          <a:lstStyle/>
          <a:p>
            <a:r>
              <a:rPr lang="en-US" dirty="0" smtClean="0"/>
              <a:t>SPIEC-EASI</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Kurtz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2015). Sparse and compositionally robust inference of microbial ecological networks.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11</a:t>
            </a:r>
            <a:r>
              <a:rPr lang="en-US" sz="1100" dirty="0">
                <a:solidFill>
                  <a:schemeClr val="bg1"/>
                </a:solidFill>
              </a:rPr>
              <a:t>(5), e1004226.</a:t>
            </a:r>
          </a:p>
        </p:txBody>
      </p:sp>
      <p:pic>
        <p:nvPicPr>
          <p:cNvPr id="8" name="Picture 7" descr="SPIEC-EASI transforms data with a CLR transformation and then uses neighborhood selection or inverse covariance selection to generate a model. Edges are then selected based on stability across permutations. " title="SPIEC-EASI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648" y="1941444"/>
            <a:ext cx="4915270" cy="3158061"/>
          </a:xfrm>
          <a:prstGeom prst="rect">
            <a:avLst/>
          </a:prstGeom>
        </p:spPr>
      </p:pic>
    </p:spTree>
    <p:extLst>
      <p:ext uri="{BB962C8B-B14F-4D97-AF65-F5344CB8AC3E}">
        <p14:creationId xmlns:p14="http://schemas.microsoft.com/office/powerpoint/2010/main" val="254745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Laboratory of Microbial Systems Biology</a:t>
            </a:r>
            <a:endParaRPr lang="nl-NL" dirty="0"/>
          </a:p>
        </p:txBody>
      </p:sp>
      <p:sp>
        <p:nvSpPr>
          <p:cNvPr id="4" name="Slide Number Placeholder 3"/>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p:cNvSpPr>
            <a:spLocks noGrp="1"/>
          </p:cNvSpPr>
          <p:nvPr>
            <p:ph type="title"/>
          </p:nvPr>
        </p:nvSpPr>
        <p:spPr/>
        <p:txBody>
          <a:bodyPr/>
          <a:lstStyle/>
          <a:p>
            <a:r>
              <a:rPr lang="en-US" dirty="0" smtClean="0"/>
              <a:t>From diversity to functional understanding</a:t>
            </a:r>
            <a:endParaRPr lang="en-US" dirty="0"/>
          </a:p>
        </p:txBody>
      </p:sp>
      <p:sp>
        <p:nvSpPr>
          <p:cNvPr id="7" name="Rectangle 6"/>
          <p:cNvSpPr/>
          <p:nvPr/>
        </p:nvSpPr>
        <p:spPr>
          <a:xfrm>
            <a:off x="796571" y="6349333"/>
            <a:ext cx="4169681" cy="369332"/>
          </a:xfrm>
          <a:prstGeom prst="rect">
            <a:avLst/>
          </a:prstGeom>
        </p:spPr>
        <p:txBody>
          <a:bodyPr wrap="square">
            <a:spAutoFit/>
          </a:bodyPr>
          <a:lstStyle/>
          <a:p>
            <a:r>
              <a:rPr lang="en-US" sz="900" dirty="0" smtClean="0">
                <a:solidFill>
                  <a:schemeClr val="bg1"/>
                </a:solidFill>
              </a:rPr>
              <a:t>Falony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2016). Population-level analysis of gut microbiome variation. </a:t>
            </a:r>
            <a:r>
              <a:rPr lang="en-US" sz="900" i="1" dirty="0">
                <a:solidFill>
                  <a:schemeClr val="bg1"/>
                </a:solidFill>
              </a:rPr>
              <a:t>Science</a:t>
            </a:r>
            <a:r>
              <a:rPr lang="en-US" sz="900" dirty="0">
                <a:solidFill>
                  <a:schemeClr val="bg1"/>
                </a:solidFill>
              </a:rPr>
              <a:t>, </a:t>
            </a:r>
            <a:r>
              <a:rPr lang="en-US" sz="900" i="1" dirty="0">
                <a:solidFill>
                  <a:schemeClr val="bg1"/>
                </a:solidFill>
              </a:rPr>
              <a:t>352</a:t>
            </a:r>
            <a:r>
              <a:rPr lang="en-US" sz="900" dirty="0">
                <a:solidFill>
                  <a:schemeClr val="bg1"/>
                </a:solidFill>
              </a:rPr>
              <a:t>(6285), 560-564.</a:t>
            </a:r>
          </a:p>
        </p:txBody>
      </p:sp>
      <p:sp>
        <p:nvSpPr>
          <p:cNvPr id="10" name="Rectangle 9"/>
          <p:cNvSpPr/>
          <p:nvPr/>
        </p:nvSpPr>
        <p:spPr>
          <a:xfrm>
            <a:off x="4676145" y="6349333"/>
            <a:ext cx="4169681" cy="369332"/>
          </a:xfrm>
          <a:prstGeom prst="rect">
            <a:avLst/>
          </a:prstGeom>
        </p:spPr>
        <p:txBody>
          <a:bodyPr wrap="square">
            <a:spAutoFit/>
          </a:bodyPr>
          <a:lstStyle/>
          <a:p>
            <a:r>
              <a:rPr lang="en-US" sz="900" dirty="0" smtClean="0">
                <a:solidFill>
                  <a:schemeClr val="bg1"/>
                </a:solidFill>
              </a:rPr>
              <a:t>Faust</a:t>
            </a:r>
            <a:r>
              <a:rPr lang="en-US" sz="900" dirty="0">
                <a:solidFill>
                  <a:schemeClr val="bg1"/>
                </a:solidFill>
              </a:rPr>
              <a:t> </a:t>
            </a:r>
            <a:r>
              <a:rPr lang="en-US" sz="900" i="1" dirty="0" smtClean="0">
                <a:solidFill>
                  <a:schemeClr val="bg1"/>
                </a:solidFill>
              </a:rPr>
              <a:t>et al. </a:t>
            </a:r>
            <a:r>
              <a:rPr lang="en-US" sz="900" dirty="0" smtClean="0">
                <a:solidFill>
                  <a:schemeClr val="bg1"/>
                </a:solidFill>
              </a:rPr>
              <a:t>(2012</a:t>
            </a:r>
            <a:r>
              <a:rPr lang="en-US" sz="900" dirty="0">
                <a:solidFill>
                  <a:schemeClr val="bg1"/>
                </a:solidFill>
              </a:rPr>
              <a:t>). Microbial co-occurrence relationships in the human microbiome. </a:t>
            </a:r>
            <a:r>
              <a:rPr lang="en-US" sz="900" i="1" dirty="0" err="1">
                <a:solidFill>
                  <a:schemeClr val="bg1"/>
                </a:solidFill>
              </a:rPr>
              <a:t>PLoS</a:t>
            </a:r>
            <a:r>
              <a:rPr lang="en-US" sz="900" i="1" dirty="0">
                <a:solidFill>
                  <a:schemeClr val="bg1"/>
                </a:solidFill>
              </a:rPr>
              <a:t> computational biology</a:t>
            </a:r>
            <a:r>
              <a:rPr lang="en-US" sz="900" dirty="0">
                <a:solidFill>
                  <a:schemeClr val="bg1"/>
                </a:solidFill>
              </a:rPr>
              <a:t>, </a:t>
            </a:r>
            <a:r>
              <a:rPr lang="en-US" sz="900" i="1" dirty="0">
                <a:solidFill>
                  <a:schemeClr val="bg1"/>
                </a:solidFill>
              </a:rPr>
              <a:t>8</a:t>
            </a:r>
            <a:r>
              <a:rPr lang="en-US" sz="900" dirty="0">
                <a:solidFill>
                  <a:schemeClr val="bg1"/>
                </a:solidFill>
              </a:rPr>
              <a:t>(7), e1002606.</a:t>
            </a:r>
          </a:p>
        </p:txBody>
      </p:sp>
      <p:sp>
        <p:nvSpPr>
          <p:cNvPr id="14" name="TextBox 13"/>
          <p:cNvSpPr txBox="1"/>
          <p:nvPr/>
        </p:nvSpPr>
        <p:spPr>
          <a:xfrm>
            <a:off x="2186074" y="5471110"/>
            <a:ext cx="9431125" cy="369332"/>
          </a:xfrm>
          <a:prstGeom prst="rect">
            <a:avLst/>
          </a:prstGeom>
          <a:noFill/>
        </p:spPr>
        <p:txBody>
          <a:bodyPr wrap="square" rtlCol="0">
            <a:spAutoFit/>
          </a:bodyPr>
          <a:lstStyle/>
          <a:p>
            <a:r>
              <a:rPr lang="en-US" dirty="0" smtClean="0"/>
              <a:t>Who is there?				</a:t>
            </a:r>
            <a:endParaRPr lang="en-US" dirty="0"/>
          </a:p>
        </p:txBody>
      </p:sp>
      <p:pic>
        <p:nvPicPr>
          <p:cNvPr id="20" name="Content Placeholder 19" descr="Barplot of bacterial abundances inside human gut" title="Microbial diversity"/>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204" b="52577"/>
          <a:stretch/>
        </p:blipFill>
        <p:spPr bwMode="auto">
          <a:xfrm>
            <a:off x="851451" y="2097225"/>
            <a:ext cx="4243447" cy="295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781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Combines measures</a:t>
            </a:r>
          </a:p>
          <a:p>
            <a:pPr lvl="1"/>
            <a:r>
              <a:rPr lang="en-US" dirty="0" smtClean="0"/>
              <a:t>Pearson</a:t>
            </a:r>
          </a:p>
          <a:p>
            <a:pPr lvl="1"/>
            <a:r>
              <a:rPr lang="en-US" dirty="0" smtClean="0"/>
              <a:t>Spearman</a:t>
            </a:r>
          </a:p>
          <a:p>
            <a:pPr lvl="1"/>
            <a:r>
              <a:rPr lang="en-US" dirty="0" smtClean="0"/>
              <a:t>MIC</a:t>
            </a:r>
          </a:p>
          <a:p>
            <a:pPr lvl="1"/>
            <a:r>
              <a:rPr lang="en-US" dirty="0" smtClean="0"/>
              <a:t>Bray-Curtis</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50</a:t>
            </a:fld>
            <a:endParaRPr lang="nl-NL"/>
          </a:p>
        </p:txBody>
      </p:sp>
      <p:sp>
        <p:nvSpPr>
          <p:cNvPr id="5" name="Title 4"/>
          <p:cNvSpPr>
            <a:spLocks noGrp="1"/>
          </p:cNvSpPr>
          <p:nvPr>
            <p:ph type="title"/>
          </p:nvPr>
        </p:nvSpPr>
        <p:spPr/>
        <p:txBody>
          <a:bodyPr/>
          <a:lstStyle/>
          <a:p>
            <a:r>
              <a:rPr lang="en-US" dirty="0" err="1" smtClean="0"/>
              <a:t>CoNet</a:t>
            </a:r>
            <a:endParaRPr lang="en-US" dirty="0"/>
          </a:p>
        </p:txBody>
      </p:sp>
      <p:sp>
        <p:nvSpPr>
          <p:cNvPr id="7" name="Rectangle 6"/>
          <p:cNvSpPr/>
          <p:nvPr/>
        </p:nvSpPr>
        <p:spPr>
          <a:xfrm>
            <a:off x="934277" y="6257836"/>
            <a:ext cx="6301409" cy="430887"/>
          </a:xfrm>
          <a:prstGeom prst="rect">
            <a:avLst/>
          </a:prstGeom>
        </p:spPr>
        <p:txBody>
          <a:bodyPr wrap="square">
            <a:spAutoFit/>
          </a:bodyPr>
          <a:lstStyle/>
          <a:p>
            <a:r>
              <a:rPr lang="en-US" sz="1100" dirty="0" smtClean="0">
                <a:solidFill>
                  <a:schemeClr val="bg1"/>
                </a:solidFill>
              </a:rPr>
              <a:t>Faust</a:t>
            </a:r>
            <a:r>
              <a:rPr lang="en-US" sz="1100" dirty="0">
                <a:solidFill>
                  <a:schemeClr val="bg1"/>
                </a:solidFill>
              </a:rPr>
              <a:t> </a:t>
            </a:r>
            <a:r>
              <a:rPr lang="en-US" sz="1100" dirty="0" smtClean="0">
                <a:solidFill>
                  <a:schemeClr val="bg1"/>
                </a:solidFill>
              </a:rPr>
              <a:t>&amp; Raes. </a:t>
            </a:r>
            <a:r>
              <a:rPr lang="en-US" sz="1100" dirty="0">
                <a:solidFill>
                  <a:schemeClr val="bg1"/>
                </a:solidFill>
              </a:rPr>
              <a:t>(2016). </a:t>
            </a:r>
            <a:r>
              <a:rPr lang="en-US" sz="1100" dirty="0" err="1">
                <a:solidFill>
                  <a:schemeClr val="bg1"/>
                </a:solidFill>
              </a:rPr>
              <a:t>CoNet</a:t>
            </a:r>
            <a:r>
              <a:rPr lang="en-US" sz="1100" dirty="0">
                <a:solidFill>
                  <a:schemeClr val="bg1"/>
                </a:solidFill>
              </a:rPr>
              <a:t> app: inference of biological association networks using </a:t>
            </a:r>
            <a:r>
              <a:rPr lang="en-US" sz="1100" dirty="0" err="1">
                <a:solidFill>
                  <a:schemeClr val="bg1"/>
                </a:solidFill>
              </a:rPr>
              <a:t>Cytoscape</a:t>
            </a:r>
            <a:r>
              <a:rPr lang="en-US" sz="1100" dirty="0">
                <a:solidFill>
                  <a:schemeClr val="bg1"/>
                </a:solidFill>
              </a:rPr>
              <a:t>. </a:t>
            </a:r>
            <a:r>
              <a:rPr lang="en-US" sz="1100" i="1" dirty="0">
                <a:solidFill>
                  <a:schemeClr val="bg1"/>
                </a:solidFill>
              </a:rPr>
              <a:t>F1000Research</a:t>
            </a:r>
            <a:r>
              <a:rPr lang="en-US" sz="1100" dirty="0">
                <a:solidFill>
                  <a:schemeClr val="bg1"/>
                </a:solidFill>
              </a:rPr>
              <a:t>, </a:t>
            </a:r>
            <a:r>
              <a:rPr lang="en-US" sz="1100" i="1" dirty="0">
                <a:solidFill>
                  <a:schemeClr val="bg1"/>
                </a:solidFill>
              </a:rPr>
              <a:t>5</a:t>
            </a:r>
            <a:r>
              <a:rPr lang="en-US" sz="1100" dirty="0">
                <a:solidFill>
                  <a:schemeClr val="bg1"/>
                </a:solidFill>
              </a:rPr>
              <a:t>.</a:t>
            </a:r>
          </a:p>
        </p:txBody>
      </p:sp>
      <p:pic>
        <p:nvPicPr>
          <p:cNvPr id="11" name="Picture 10" descr="CoNet first preprocesses, then predicts associations with different methods. It uses thresholds to filter associations and uses a permutation + bootstrapping strategy to compute p-values. " title="CoNet pipeline"/>
          <p:cNvPicPr>
            <a:picLocks noChangeAspect="1"/>
          </p:cNvPicPr>
          <p:nvPr/>
        </p:nvPicPr>
        <p:blipFill>
          <a:blip r:embed="rId2"/>
          <a:stretch>
            <a:fillRect/>
          </a:stretch>
        </p:blipFill>
        <p:spPr>
          <a:xfrm>
            <a:off x="6451384" y="1518164"/>
            <a:ext cx="4532597" cy="3210132"/>
          </a:xfrm>
          <a:prstGeom prst="rect">
            <a:avLst/>
          </a:prstGeom>
        </p:spPr>
      </p:pic>
    </p:spTree>
    <p:extLst>
      <p:ext uri="{BB962C8B-B14F-4D97-AF65-F5344CB8AC3E}">
        <p14:creationId xmlns:p14="http://schemas.microsoft.com/office/powerpoint/2010/main" val="16446407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Combines measures</a:t>
            </a:r>
          </a:p>
          <a:p>
            <a:pPr lvl="1"/>
            <a:r>
              <a:rPr lang="en-US" dirty="0" smtClean="0"/>
              <a:t>Pearson</a:t>
            </a:r>
          </a:p>
          <a:p>
            <a:pPr lvl="1"/>
            <a:r>
              <a:rPr lang="en-US" dirty="0" smtClean="0"/>
              <a:t>Spearman</a:t>
            </a:r>
          </a:p>
          <a:p>
            <a:pPr lvl="1"/>
            <a:r>
              <a:rPr lang="en-US" dirty="0" smtClean="0"/>
              <a:t>MIC</a:t>
            </a:r>
          </a:p>
          <a:p>
            <a:pPr lvl="1"/>
            <a:r>
              <a:rPr lang="en-US" dirty="0" smtClean="0"/>
              <a:t>Bray-Curtis</a:t>
            </a:r>
          </a:p>
          <a:p>
            <a:r>
              <a:rPr lang="en-US" dirty="0" smtClean="0"/>
              <a:t>Permutation with </a:t>
            </a:r>
            <a:br>
              <a:rPr lang="en-US" dirty="0" smtClean="0"/>
            </a:br>
            <a:r>
              <a:rPr lang="en-US" dirty="0" smtClean="0"/>
              <a:t>renormalization (</a:t>
            </a:r>
            <a:r>
              <a:rPr lang="en-US" dirty="0" err="1" smtClean="0"/>
              <a:t>ReBoot</a:t>
            </a:r>
            <a:r>
              <a:rPr lang="en-US" dirty="0" smtClean="0"/>
              <a:t>)</a:t>
            </a:r>
          </a:p>
          <a:p>
            <a:pPr lvl="1"/>
            <a:r>
              <a:rPr lang="en-US" dirty="0" smtClean="0"/>
              <a:t>Tackles compositionality</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51</a:t>
            </a:fld>
            <a:endParaRPr lang="nl-NL"/>
          </a:p>
        </p:txBody>
      </p:sp>
      <p:sp>
        <p:nvSpPr>
          <p:cNvPr id="5" name="Title 4"/>
          <p:cNvSpPr>
            <a:spLocks noGrp="1"/>
          </p:cNvSpPr>
          <p:nvPr>
            <p:ph type="title"/>
          </p:nvPr>
        </p:nvSpPr>
        <p:spPr/>
        <p:txBody>
          <a:bodyPr/>
          <a:lstStyle/>
          <a:p>
            <a:r>
              <a:rPr lang="en-US" dirty="0" err="1" smtClean="0"/>
              <a:t>CoNet</a:t>
            </a:r>
            <a:endParaRPr lang="en-US" dirty="0"/>
          </a:p>
        </p:txBody>
      </p:sp>
      <p:sp>
        <p:nvSpPr>
          <p:cNvPr id="7" name="Rectangle 6"/>
          <p:cNvSpPr/>
          <p:nvPr/>
        </p:nvSpPr>
        <p:spPr>
          <a:xfrm>
            <a:off x="934277" y="6257836"/>
            <a:ext cx="6301409" cy="430887"/>
          </a:xfrm>
          <a:prstGeom prst="rect">
            <a:avLst/>
          </a:prstGeom>
        </p:spPr>
        <p:txBody>
          <a:bodyPr wrap="square">
            <a:spAutoFit/>
          </a:bodyPr>
          <a:lstStyle/>
          <a:p>
            <a:r>
              <a:rPr lang="en-US" sz="1100" dirty="0" smtClean="0">
                <a:solidFill>
                  <a:schemeClr val="bg1"/>
                </a:solidFill>
              </a:rPr>
              <a:t>Faust</a:t>
            </a:r>
            <a:r>
              <a:rPr lang="en-US" sz="1100" dirty="0">
                <a:solidFill>
                  <a:schemeClr val="bg1"/>
                </a:solidFill>
              </a:rPr>
              <a:t> </a:t>
            </a:r>
            <a:r>
              <a:rPr lang="en-US" sz="1100" dirty="0" smtClean="0">
                <a:solidFill>
                  <a:schemeClr val="bg1"/>
                </a:solidFill>
              </a:rPr>
              <a:t>&amp; Raes. </a:t>
            </a:r>
            <a:r>
              <a:rPr lang="en-US" sz="1100" dirty="0">
                <a:solidFill>
                  <a:schemeClr val="bg1"/>
                </a:solidFill>
              </a:rPr>
              <a:t>(2016). </a:t>
            </a:r>
            <a:r>
              <a:rPr lang="en-US" sz="1100" dirty="0" err="1">
                <a:solidFill>
                  <a:schemeClr val="bg1"/>
                </a:solidFill>
              </a:rPr>
              <a:t>CoNet</a:t>
            </a:r>
            <a:r>
              <a:rPr lang="en-US" sz="1100" dirty="0">
                <a:solidFill>
                  <a:schemeClr val="bg1"/>
                </a:solidFill>
              </a:rPr>
              <a:t> app: inference of biological association networks using </a:t>
            </a:r>
            <a:r>
              <a:rPr lang="en-US" sz="1100" dirty="0" err="1">
                <a:solidFill>
                  <a:schemeClr val="bg1"/>
                </a:solidFill>
              </a:rPr>
              <a:t>Cytoscape</a:t>
            </a:r>
            <a:r>
              <a:rPr lang="en-US" sz="1100" dirty="0">
                <a:solidFill>
                  <a:schemeClr val="bg1"/>
                </a:solidFill>
              </a:rPr>
              <a:t>. </a:t>
            </a:r>
            <a:r>
              <a:rPr lang="en-US" sz="1100" i="1" dirty="0">
                <a:solidFill>
                  <a:schemeClr val="bg1"/>
                </a:solidFill>
              </a:rPr>
              <a:t>F1000Research</a:t>
            </a:r>
            <a:r>
              <a:rPr lang="en-US" sz="1100" dirty="0">
                <a:solidFill>
                  <a:schemeClr val="bg1"/>
                </a:solidFill>
              </a:rPr>
              <a:t>, </a:t>
            </a:r>
            <a:r>
              <a:rPr lang="en-US" sz="1100" i="1" dirty="0">
                <a:solidFill>
                  <a:schemeClr val="bg1"/>
                </a:solidFill>
              </a:rPr>
              <a:t>5</a:t>
            </a:r>
            <a:r>
              <a:rPr lang="en-US" sz="1100" dirty="0">
                <a:solidFill>
                  <a:schemeClr val="bg1"/>
                </a:solidFill>
              </a:rPr>
              <a:t>.</a:t>
            </a:r>
          </a:p>
        </p:txBody>
      </p:sp>
      <p:pic>
        <p:nvPicPr>
          <p:cNvPr id="11" name="Picture 10" descr="CoNet first preprocesses, then predicts associations with different methods. It uses thresholds to filter associations and uses a permutation + bootstrapping strategy to compute p-values. " title="CoNet pipeline"/>
          <p:cNvPicPr>
            <a:picLocks noChangeAspect="1"/>
          </p:cNvPicPr>
          <p:nvPr/>
        </p:nvPicPr>
        <p:blipFill>
          <a:blip r:embed="rId2"/>
          <a:stretch>
            <a:fillRect/>
          </a:stretch>
        </p:blipFill>
        <p:spPr>
          <a:xfrm>
            <a:off x="6451384" y="1518164"/>
            <a:ext cx="4532597" cy="3210132"/>
          </a:xfrm>
          <a:prstGeom prst="rect">
            <a:avLst/>
          </a:prstGeom>
        </p:spPr>
      </p:pic>
    </p:spTree>
    <p:extLst>
      <p:ext uri="{BB962C8B-B14F-4D97-AF65-F5344CB8AC3E}">
        <p14:creationId xmlns:p14="http://schemas.microsoft.com/office/powerpoint/2010/main" val="19466313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Combines measures</a:t>
            </a:r>
          </a:p>
          <a:p>
            <a:pPr lvl="1"/>
            <a:r>
              <a:rPr lang="en-US" dirty="0" smtClean="0"/>
              <a:t>Pearson</a:t>
            </a:r>
          </a:p>
          <a:p>
            <a:pPr lvl="1"/>
            <a:r>
              <a:rPr lang="en-US" dirty="0" smtClean="0"/>
              <a:t>Spearman</a:t>
            </a:r>
          </a:p>
          <a:p>
            <a:pPr lvl="1"/>
            <a:r>
              <a:rPr lang="en-US" dirty="0" smtClean="0"/>
              <a:t>MIC</a:t>
            </a:r>
          </a:p>
          <a:p>
            <a:pPr lvl="1"/>
            <a:r>
              <a:rPr lang="en-US" dirty="0" smtClean="0"/>
              <a:t>Bray-Curtis</a:t>
            </a:r>
          </a:p>
          <a:p>
            <a:r>
              <a:rPr lang="en-US" dirty="0" smtClean="0"/>
              <a:t>Permutation with </a:t>
            </a:r>
            <a:br>
              <a:rPr lang="en-US" dirty="0" smtClean="0"/>
            </a:br>
            <a:r>
              <a:rPr lang="en-US" dirty="0" smtClean="0"/>
              <a:t>renormalization (</a:t>
            </a:r>
            <a:r>
              <a:rPr lang="en-US" dirty="0" err="1" smtClean="0"/>
              <a:t>ReBoot</a:t>
            </a:r>
            <a:r>
              <a:rPr lang="en-US" dirty="0" smtClean="0"/>
              <a:t>)</a:t>
            </a:r>
          </a:p>
          <a:p>
            <a:pPr lvl="1"/>
            <a:r>
              <a:rPr lang="en-US" dirty="0" smtClean="0"/>
              <a:t>Tackles compositionality</a:t>
            </a:r>
          </a:p>
          <a:p>
            <a:r>
              <a:rPr lang="en-US" dirty="0" smtClean="0"/>
              <a:t>Bootstraps to compute p-values</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52</a:t>
            </a:fld>
            <a:endParaRPr lang="nl-NL"/>
          </a:p>
        </p:txBody>
      </p:sp>
      <p:sp>
        <p:nvSpPr>
          <p:cNvPr id="5" name="Title 4"/>
          <p:cNvSpPr>
            <a:spLocks noGrp="1"/>
          </p:cNvSpPr>
          <p:nvPr>
            <p:ph type="title"/>
          </p:nvPr>
        </p:nvSpPr>
        <p:spPr/>
        <p:txBody>
          <a:bodyPr/>
          <a:lstStyle/>
          <a:p>
            <a:r>
              <a:rPr lang="en-US" dirty="0" err="1" smtClean="0"/>
              <a:t>CoNet</a:t>
            </a:r>
            <a:endParaRPr lang="en-US" dirty="0"/>
          </a:p>
        </p:txBody>
      </p:sp>
      <p:sp>
        <p:nvSpPr>
          <p:cNvPr id="7" name="Rectangle 6"/>
          <p:cNvSpPr/>
          <p:nvPr/>
        </p:nvSpPr>
        <p:spPr>
          <a:xfrm>
            <a:off x="934277" y="6257836"/>
            <a:ext cx="6301409" cy="430887"/>
          </a:xfrm>
          <a:prstGeom prst="rect">
            <a:avLst/>
          </a:prstGeom>
        </p:spPr>
        <p:txBody>
          <a:bodyPr wrap="square">
            <a:spAutoFit/>
          </a:bodyPr>
          <a:lstStyle/>
          <a:p>
            <a:r>
              <a:rPr lang="en-US" sz="1100" dirty="0" smtClean="0">
                <a:solidFill>
                  <a:schemeClr val="bg1"/>
                </a:solidFill>
              </a:rPr>
              <a:t>Faust</a:t>
            </a:r>
            <a:r>
              <a:rPr lang="en-US" sz="1100" dirty="0">
                <a:solidFill>
                  <a:schemeClr val="bg1"/>
                </a:solidFill>
              </a:rPr>
              <a:t> </a:t>
            </a:r>
            <a:r>
              <a:rPr lang="en-US" sz="1100" dirty="0" smtClean="0">
                <a:solidFill>
                  <a:schemeClr val="bg1"/>
                </a:solidFill>
              </a:rPr>
              <a:t>&amp; Raes. </a:t>
            </a:r>
            <a:r>
              <a:rPr lang="en-US" sz="1100" dirty="0">
                <a:solidFill>
                  <a:schemeClr val="bg1"/>
                </a:solidFill>
              </a:rPr>
              <a:t>(2016). </a:t>
            </a:r>
            <a:r>
              <a:rPr lang="en-US" sz="1100" dirty="0" err="1">
                <a:solidFill>
                  <a:schemeClr val="bg1"/>
                </a:solidFill>
              </a:rPr>
              <a:t>CoNet</a:t>
            </a:r>
            <a:r>
              <a:rPr lang="en-US" sz="1100" dirty="0">
                <a:solidFill>
                  <a:schemeClr val="bg1"/>
                </a:solidFill>
              </a:rPr>
              <a:t> app: inference of biological association networks using </a:t>
            </a:r>
            <a:r>
              <a:rPr lang="en-US" sz="1100" dirty="0" err="1">
                <a:solidFill>
                  <a:schemeClr val="bg1"/>
                </a:solidFill>
              </a:rPr>
              <a:t>Cytoscape</a:t>
            </a:r>
            <a:r>
              <a:rPr lang="en-US" sz="1100" dirty="0">
                <a:solidFill>
                  <a:schemeClr val="bg1"/>
                </a:solidFill>
              </a:rPr>
              <a:t>. </a:t>
            </a:r>
            <a:r>
              <a:rPr lang="en-US" sz="1100" i="1" dirty="0">
                <a:solidFill>
                  <a:schemeClr val="bg1"/>
                </a:solidFill>
              </a:rPr>
              <a:t>F1000Research</a:t>
            </a:r>
            <a:r>
              <a:rPr lang="en-US" sz="1100" dirty="0">
                <a:solidFill>
                  <a:schemeClr val="bg1"/>
                </a:solidFill>
              </a:rPr>
              <a:t>, </a:t>
            </a:r>
            <a:r>
              <a:rPr lang="en-US" sz="1100" i="1" dirty="0">
                <a:solidFill>
                  <a:schemeClr val="bg1"/>
                </a:solidFill>
              </a:rPr>
              <a:t>5</a:t>
            </a:r>
            <a:r>
              <a:rPr lang="en-US" sz="1100" dirty="0">
                <a:solidFill>
                  <a:schemeClr val="bg1"/>
                </a:solidFill>
              </a:rPr>
              <a:t>.</a:t>
            </a:r>
          </a:p>
        </p:txBody>
      </p:sp>
      <p:pic>
        <p:nvPicPr>
          <p:cNvPr id="11" name="Picture 10" descr="CoNet first preprocesses, then predicts associations with different methods. It uses thresholds to filter associations and uses a permutation + bootstrapping strategy to compute p-values. " title="CoNet pipeline"/>
          <p:cNvPicPr>
            <a:picLocks noChangeAspect="1"/>
          </p:cNvPicPr>
          <p:nvPr/>
        </p:nvPicPr>
        <p:blipFill>
          <a:blip r:embed="rId2"/>
          <a:stretch>
            <a:fillRect/>
          </a:stretch>
        </p:blipFill>
        <p:spPr>
          <a:xfrm>
            <a:off x="6451384" y="1518164"/>
            <a:ext cx="4532597" cy="3210132"/>
          </a:xfrm>
          <a:prstGeom prst="rect">
            <a:avLst/>
          </a:prstGeom>
        </p:spPr>
      </p:pic>
    </p:spTree>
    <p:extLst>
      <p:ext uri="{BB962C8B-B14F-4D97-AF65-F5344CB8AC3E}">
        <p14:creationId xmlns:p14="http://schemas.microsoft.com/office/powerpoint/2010/main" val="26653884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Population models</a:t>
            </a:r>
            <a:endParaRPr lang="en-US" dirty="0"/>
          </a:p>
          <a:p>
            <a:pPr lvl="1"/>
            <a:r>
              <a:rPr lang="en-US" dirty="0"/>
              <a:t>Generalized </a:t>
            </a:r>
            <a:r>
              <a:rPr lang="en-US" dirty="0" err="1" smtClean="0"/>
              <a:t>Lotka-Volterra</a:t>
            </a:r>
            <a:r>
              <a:rPr lang="en-US" dirty="0" smtClean="0"/>
              <a:t> (</a:t>
            </a:r>
            <a:r>
              <a:rPr lang="en-US" dirty="0"/>
              <a:t>LIMITS, </a:t>
            </a:r>
            <a:r>
              <a:rPr lang="en-US" dirty="0" smtClean="0"/>
              <a:t>MDSINE</a:t>
            </a:r>
            <a:r>
              <a:rPr lang="en-US" dirty="0"/>
              <a:t>)</a:t>
            </a:r>
            <a:endParaRPr lang="en-US" dirty="0" smtClean="0"/>
          </a:p>
          <a:p>
            <a:pPr lvl="1"/>
            <a:r>
              <a:rPr lang="en-US" dirty="0" smtClean="0"/>
              <a:t>Ricker </a:t>
            </a:r>
          </a:p>
          <a:p>
            <a:pPr lvl="1"/>
            <a:r>
              <a:rPr lang="en-US" dirty="0" smtClean="0"/>
              <a:t>Hubbell</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53</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Berry &amp; </a:t>
            </a:r>
            <a:r>
              <a:rPr lang="en-US" sz="1100" dirty="0" err="1" smtClean="0">
                <a:solidFill>
                  <a:schemeClr val="bg1"/>
                </a:solidFill>
              </a:rPr>
              <a:t>Widder</a:t>
            </a:r>
            <a:r>
              <a:rPr lang="en-US" sz="1100" dirty="0" smtClean="0">
                <a:solidFill>
                  <a:schemeClr val="bg1"/>
                </a:solidFill>
              </a:rPr>
              <a:t>. </a:t>
            </a:r>
            <a:r>
              <a:rPr lang="en-US" sz="1100" dirty="0">
                <a:solidFill>
                  <a:schemeClr val="bg1"/>
                </a:solidFill>
              </a:rPr>
              <a:t>(2014). Deciphering microbial interactions and detecting keystone species with co-occurrence networks. </a:t>
            </a:r>
            <a:r>
              <a:rPr lang="en-US" sz="1100" i="1" dirty="0">
                <a:solidFill>
                  <a:schemeClr val="bg1"/>
                </a:solidFill>
              </a:rPr>
              <a:t>Frontiers in microbiology</a:t>
            </a:r>
            <a:r>
              <a:rPr lang="en-US" sz="1100" dirty="0">
                <a:solidFill>
                  <a:schemeClr val="bg1"/>
                </a:solidFill>
              </a:rPr>
              <a:t>, </a:t>
            </a:r>
            <a:r>
              <a:rPr lang="en-US" sz="1100" i="1" dirty="0">
                <a:solidFill>
                  <a:schemeClr val="bg1"/>
                </a:solidFill>
              </a:rPr>
              <a:t>5</a:t>
            </a:r>
            <a:r>
              <a:rPr lang="en-US" sz="1100" dirty="0">
                <a:solidFill>
                  <a:schemeClr val="bg1"/>
                </a:solidFill>
              </a:rPr>
              <a:t>, 219.</a:t>
            </a:r>
          </a:p>
        </p:txBody>
      </p:sp>
      <p:pic>
        <p:nvPicPr>
          <p:cNvPr id="7" name="Picture 6" descr="Overview figure demonstrating how an interaction matrix can be used to simulate dynamics of communities. This can generate a co-occurrence network. " title="Community mode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444" y="2892287"/>
            <a:ext cx="4259132" cy="2883727"/>
          </a:xfrm>
          <a:prstGeom prst="rect">
            <a:avLst/>
          </a:prstGeom>
        </p:spPr>
      </p:pic>
    </p:spTree>
    <p:extLst>
      <p:ext uri="{BB962C8B-B14F-4D97-AF65-F5344CB8AC3E}">
        <p14:creationId xmlns:p14="http://schemas.microsoft.com/office/powerpoint/2010/main" val="1783090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Population models</a:t>
            </a:r>
            <a:endParaRPr lang="en-US" dirty="0"/>
          </a:p>
          <a:p>
            <a:pPr lvl="1"/>
            <a:r>
              <a:rPr lang="en-US" dirty="0" smtClean="0"/>
              <a:t>Generalized </a:t>
            </a:r>
            <a:r>
              <a:rPr lang="en-US" dirty="0" err="1" smtClean="0"/>
              <a:t>Lotka-Volterra</a:t>
            </a:r>
            <a:r>
              <a:rPr lang="en-US" dirty="0" smtClean="0"/>
              <a:t> (LIMITS, MDSINE)</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54</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Tree>
    <p:extLst>
      <p:ext uri="{BB962C8B-B14F-4D97-AF65-F5344CB8AC3E}">
        <p14:creationId xmlns:p14="http://schemas.microsoft.com/office/powerpoint/2010/main" val="31780126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55</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Rectangle 5"/>
          <p:cNvSpPr/>
          <p:nvPr/>
        </p:nvSpPr>
        <p:spPr>
          <a:xfrm>
            <a:off x="934277" y="6201520"/>
            <a:ext cx="6301409" cy="600164"/>
          </a:xfrm>
          <a:prstGeom prst="rect">
            <a:avLst/>
          </a:prstGeom>
        </p:spPr>
        <p:txBody>
          <a:bodyPr wrap="square">
            <a:spAutoFit/>
          </a:bodyPr>
          <a:lstStyle/>
          <a:p>
            <a:r>
              <a:rPr lang="en-US" sz="1100" dirty="0" err="1" smtClean="0">
                <a:solidFill>
                  <a:schemeClr val="bg1"/>
                </a:solidFill>
              </a:rPr>
              <a:t>Schwager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(2017). A Bayesian method for detecting pairwise associations in compositional data. </a:t>
            </a:r>
            <a:r>
              <a:rPr lang="en-US" sz="1100" i="1" dirty="0" err="1" smtClean="0">
                <a:solidFill>
                  <a:schemeClr val="bg1"/>
                </a:solidFill>
              </a:rPr>
              <a:t>PLoS</a:t>
            </a:r>
            <a:r>
              <a:rPr lang="en-US" sz="1100" i="1" dirty="0" smtClean="0">
                <a:solidFill>
                  <a:schemeClr val="bg1"/>
                </a:solidFill>
              </a:rPr>
              <a:t> computational biology</a:t>
            </a:r>
            <a:r>
              <a:rPr lang="en-US" sz="1100" dirty="0" smtClean="0">
                <a:solidFill>
                  <a:schemeClr val="bg1"/>
                </a:solidFill>
              </a:rPr>
              <a:t>, </a:t>
            </a:r>
            <a:r>
              <a:rPr lang="en-US" sz="1100" i="1" dirty="0" smtClean="0">
                <a:solidFill>
                  <a:schemeClr val="bg1"/>
                </a:solidFill>
              </a:rPr>
              <a:t>13</a:t>
            </a:r>
            <a:r>
              <a:rPr lang="en-US" sz="1100" dirty="0" smtClean="0">
                <a:solidFill>
                  <a:schemeClr val="bg1"/>
                </a:solidFill>
              </a:rPr>
              <a:t>(11), e1005852.</a:t>
            </a:r>
            <a:br>
              <a:rPr lang="en-US" sz="1100" dirty="0" smtClean="0">
                <a:solidFill>
                  <a:schemeClr val="bg1"/>
                </a:solidFill>
              </a:rPr>
            </a:br>
            <a:endParaRPr lang="en-US" sz="1100" dirty="0">
              <a:solidFill>
                <a:schemeClr val="bg1"/>
              </a:solidFill>
            </a:endParaRPr>
          </a:p>
        </p:txBody>
      </p:sp>
      <p:pic>
        <p:nvPicPr>
          <p:cNvPr id="7" name="Picture 6" descr="Microbial association network predicted with Bayesian methods. " title="Bayesian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026" y="2864868"/>
            <a:ext cx="4922447" cy="3179480"/>
          </a:xfrm>
          <a:prstGeom prst="rect">
            <a:avLst/>
          </a:prstGeom>
        </p:spPr>
      </p:pic>
    </p:spTree>
    <p:extLst>
      <p:ext uri="{BB962C8B-B14F-4D97-AF65-F5344CB8AC3E}">
        <p14:creationId xmlns:p14="http://schemas.microsoft.com/office/powerpoint/2010/main" val="42539095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56</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Tree>
    <p:extLst>
      <p:ext uri="{BB962C8B-B14F-4D97-AF65-F5344CB8AC3E}">
        <p14:creationId xmlns:p14="http://schemas.microsoft.com/office/powerpoint/2010/main" val="23258222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57</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TextBox 5"/>
          <p:cNvSpPr txBox="1"/>
          <p:nvPr/>
        </p:nvSpPr>
        <p:spPr>
          <a:xfrm>
            <a:off x="5960165" y="2898913"/>
            <a:ext cx="4827104" cy="64633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Most time series approaches require large sample numbers for model fitting</a:t>
            </a:r>
          </a:p>
        </p:txBody>
      </p:sp>
    </p:spTree>
    <p:extLst>
      <p:ext uri="{BB962C8B-B14F-4D97-AF65-F5344CB8AC3E}">
        <p14:creationId xmlns:p14="http://schemas.microsoft.com/office/powerpoint/2010/main" val="20189308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58</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TextBox 5"/>
          <p:cNvSpPr txBox="1"/>
          <p:nvPr/>
        </p:nvSpPr>
        <p:spPr>
          <a:xfrm>
            <a:off x="5960165" y="2898913"/>
            <a:ext cx="4827104"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Most time series approaches require large sample numbers for model fitting</a:t>
            </a:r>
          </a:p>
          <a:p>
            <a:pPr marL="285750" indent="-285750">
              <a:buFont typeface="Arial" panose="020B0604020202020204" pitchFamily="34" charset="0"/>
              <a:buChar char="•"/>
            </a:pPr>
            <a:r>
              <a:rPr lang="en-US" b="1" dirty="0" smtClean="0"/>
              <a:t>Presence of temporal structure is a requirement</a:t>
            </a:r>
            <a:endParaRPr lang="en-US" b="1" dirty="0"/>
          </a:p>
        </p:txBody>
      </p:sp>
    </p:spTree>
    <p:extLst>
      <p:ext uri="{BB962C8B-B14F-4D97-AF65-F5344CB8AC3E}">
        <p14:creationId xmlns:p14="http://schemas.microsoft.com/office/powerpoint/2010/main" val="33649720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Parameterizes Ricker model </a:t>
            </a:r>
            <a:br>
              <a:rPr lang="en-US" dirty="0" smtClean="0"/>
            </a:br>
            <a:r>
              <a:rPr lang="en-US" dirty="0" smtClean="0"/>
              <a:t>(discrete version of </a:t>
            </a:r>
            <a:r>
              <a:rPr lang="en-US" dirty="0" err="1" smtClean="0"/>
              <a:t>gLV</a:t>
            </a:r>
            <a:r>
              <a:rPr lang="en-US" dirty="0" smtClean="0"/>
              <a:t>)</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59</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8" name="Picture 7" descr="Time series plot of microbial abundances, generated with a Ricker model. The Ricker model is inherently noisy and the time series show how abundances converge at a certain point but remain noisy. " title="Ricker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530" y="1109869"/>
            <a:ext cx="4393096" cy="4393096"/>
          </a:xfrm>
          <a:prstGeom prst="rect">
            <a:avLst/>
          </a:prstGeom>
        </p:spPr>
      </p:pic>
    </p:spTree>
    <p:extLst>
      <p:ext uri="{BB962C8B-B14F-4D97-AF65-F5344CB8AC3E}">
        <p14:creationId xmlns:p14="http://schemas.microsoft.com/office/powerpoint/2010/main" val="3736527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Laboratory of Microbial Systems Biology</a:t>
            </a:r>
            <a:endParaRPr lang="nl-NL" dirty="0"/>
          </a:p>
        </p:txBody>
      </p:sp>
      <p:sp>
        <p:nvSpPr>
          <p:cNvPr id="4" name="Slide Number Placeholder 3"/>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p:cNvSpPr>
            <a:spLocks noGrp="1"/>
          </p:cNvSpPr>
          <p:nvPr>
            <p:ph type="title"/>
          </p:nvPr>
        </p:nvSpPr>
        <p:spPr/>
        <p:txBody>
          <a:bodyPr/>
          <a:lstStyle/>
          <a:p>
            <a:r>
              <a:rPr lang="en-US" dirty="0" smtClean="0"/>
              <a:t>From diversity to functional understanding</a:t>
            </a:r>
            <a:endParaRPr lang="en-US" dirty="0"/>
          </a:p>
        </p:txBody>
      </p:sp>
      <p:sp>
        <p:nvSpPr>
          <p:cNvPr id="7" name="Rectangle 6"/>
          <p:cNvSpPr/>
          <p:nvPr/>
        </p:nvSpPr>
        <p:spPr>
          <a:xfrm>
            <a:off x="796571" y="6349333"/>
            <a:ext cx="4169681" cy="369332"/>
          </a:xfrm>
          <a:prstGeom prst="rect">
            <a:avLst/>
          </a:prstGeom>
        </p:spPr>
        <p:txBody>
          <a:bodyPr wrap="square">
            <a:spAutoFit/>
          </a:bodyPr>
          <a:lstStyle/>
          <a:p>
            <a:r>
              <a:rPr lang="en-US" sz="900" dirty="0" smtClean="0">
                <a:solidFill>
                  <a:schemeClr val="bg1"/>
                </a:solidFill>
              </a:rPr>
              <a:t>Falony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2016). Population-level analysis of gut microbiome variation. </a:t>
            </a:r>
            <a:r>
              <a:rPr lang="en-US" sz="900" i="1" dirty="0">
                <a:solidFill>
                  <a:schemeClr val="bg1"/>
                </a:solidFill>
              </a:rPr>
              <a:t>Science</a:t>
            </a:r>
            <a:r>
              <a:rPr lang="en-US" sz="900" dirty="0">
                <a:solidFill>
                  <a:schemeClr val="bg1"/>
                </a:solidFill>
              </a:rPr>
              <a:t>, </a:t>
            </a:r>
            <a:r>
              <a:rPr lang="en-US" sz="900" i="1" dirty="0">
                <a:solidFill>
                  <a:schemeClr val="bg1"/>
                </a:solidFill>
              </a:rPr>
              <a:t>352</a:t>
            </a:r>
            <a:r>
              <a:rPr lang="en-US" sz="900" dirty="0">
                <a:solidFill>
                  <a:schemeClr val="bg1"/>
                </a:solidFill>
              </a:rPr>
              <a:t>(6285), 560-564.</a:t>
            </a:r>
          </a:p>
        </p:txBody>
      </p:sp>
      <p:sp>
        <p:nvSpPr>
          <p:cNvPr id="10" name="Rectangle 9"/>
          <p:cNvSpPr/>
          <p:nvPr/>
        </p:nvSpPr>
        <p:spPr>
          <a:xfrm>
            <a:off x="4676145" y="6349333"/>
            <a:ext cx="4169681" cy="369332"/>
          </a:xfrm>
          <a:prstGeom prst="rect">
            <a:avLst/>
          </a:prstGeom>
        </p:spPr>
        <p:txBody>
          <a:bodyPr wrap="square">
            <a:spAutoFit/>
          </a:bodyPr>
          <a:lstStyle/>
          <a:p>
            <a:r>
              <a:rPr lang="en-US" sz="900" dirty="0" smtClean="0">
                <a:solidFill>
                  <a:schemeClr val="bg1"/>
                </a:solidFill>
              </a:rPr>
              <a:t>Faust</a:t>
            </a:r>
            <a:r>
              <a:rPr lang="en-US" sz="900" dirty="0">
                <a:solidFill>
                  <a:schemeClr val="bg1"/>
                </a:solidFill>
              </a:rPr>
              <a:t> </a:t>
            </a:r>
            <a:r>
              <a:rPr lang="en-US" sz="900" i="1" dirty="0" smtClean="0">
                <a:solidFill>
                  <a:schemeClr val="bg1"/>
                </a:solidFill>
              </a:rPr>
              <a:t>et al. </a:t>
            </a:r>
            <a:r>
              <a:rPr lang="en-US" sz="900" dirty="0" smtClean="0">
                <a:solidFill>
                  <a:schemeClr val="bg1"/>
                </a:solidFill>
              </a:rPr>
              <a:t>(2012</a:t>
            </a:r>
            <a:r>
              <a:rPr lang="en-US" sz="900" dirty="0">
                <a:solidFill>
                  <a:schemeClr val="bg1"/>
                </a:solidFill>
              </a:rPr>
              <a:t>). Microbial co-occurrence relationships in the human microbiome. </a:t>
            </a:r>
            <a:r>
              <a:rPr lang="en-US" sz="900" i="1" dirty="0" err="1">
                <a:solidFill>
                  <a:schemeClr val="bg1"/>
                </a:solidFill>
              </a:rPr>
              <a:t>PLoS</a:t>
            </a:r>
            <a:r>
              <a:rPr lang="en-US" sz="900" i="1" dirty="0">
                <a:solidFill>
                  <a:schemeClr val="bg1"/>
                </a:solidFill>
              </a:rPr>
              <a:t> computational biology</a:t>
            </a:r>
            <a:r>
              <a:rPr lang="en-US" sz="900" dirty="0">
                <a:solidFill>
                  <a:schemeClr val="bg1"/>
                </a:solidFill>
              </a:rPr>
              <a:t>, </a:t>
            </a:r>
            <a:r>
              <a:rPr lang="en-US" sz="900" i="1" dirty="0">
                <a:solidFill>
                  <a:schemeClr val="bg1"/>
                </a:solidFill>
              </a:rPr>
              <a:t>8</a:t>
            </a:r>
            <a:r>
              <a:rPr lang="en-US" sz="900" dirty="0">
                <a:solidFill>
                  <a:schemeClr val="bg1"/>
                </a:solidFill>
              </a:rPr>
              <a:t>(7), e1002606.</a:t>
            </a:r>
          </a:p>
        </p:txBody>
      </p:sp>
      <p:pic>
        <p:nvPicPr>
          <p:cNvPr id="13" name="Picture 12" descr="Association network of human-associated bacteria show how networks reveal structuring across human bodies. " title="Microbial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3811" y="1266271"/>
            <a:ext cx="6224029" cy="4437897"/>
          </a:xfrm>
          <a:prstGeom prst="rect">
            <a:avLst/>
          </a:prstGeom>
        </p:spPr>
      </p:pic>
      <p:sp>
        <p:nvSpPr>
          <p:cNvPr id="14" name="TextBox 13"/>
          <p:cNvSpPr txBox="1"/>
          <p:nvPr/>
        </p:nvSpPr>
        <p:spPr>
          <a:xfrm>
            <a:off x="2186074" y="5471110"/>
            <a:ext cx="9431125" cy="369332"/>
          </a:xfrm>
          <a:prstGeom prst="rect">
            <a:avLst/>
          </a:prstGeom>
          <a:noFill/>
        </p:spPr>
        <p:txBody>
          <a:bodyPr wrap="square" rtlCol="0">
            <a:spAutoFit/>
          </a:bodyPr>
          <a:lstStyle/>
          <a:p>
            <a:r>
              <a:rPr lang="en-US" dirty="0" smtClean="0"/>
              <a:t>Who is there?				What do they associate with?</a:t>
            </a:r>
            <a:endParaRPr lang="en-US" dirty="0"/>
          </a:p>
        </p:txBody>
      </p:sp>
      <p:pic>
        <p:nvPicPr>
          <p:cNvPr id="20" name="Content Placeholder 19" descr="Barplot of bacterial abundances inside human gut" title="Microbial diversity"/>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0204" b="52577"/>
          <a:stretch/>
        </p:blipFill>
        <p:spPr bwMode="auto">
          <a:xfrm>
            <a:off x="851451" y="2097225"/>
            <a:ext cx="4243447" cy="295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950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60</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first selects a random interaction and uses this to predict time series. If the prediction error decreases, the interaction is retained.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
        <p:nvSpPr>
          <p:cNvPr id="8" name="Rectangle 7"/>
          <p:cNvSpPr/>
          <p:nvPr/>
        </p:nvSpPr>
        <p:spPr>
          <a:xfrm>
            <a:off x="7706139" y="2680252"/>
            <a:ext cx="4373218" cy="3147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49077" y="2706756"/>
            <a:ext cx="4373218" cy="3147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9411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61</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randomly partitions data into a training set and a test set.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
        <p:nvSpPr>
          <p:cNvPr id="8" name="Rectangle 7"/>
          <p:cNvSpPr/>
          <p:nvPr/>
        </p:nvSpPr>
        <p:spPr>
          <a:xfrm>
            <a:off x="7706139" y="2680252"/>
            <a:ext cx="4373218" cy="3147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0945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62</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uses a lot of training and test sets to generate a median aggregated model.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Tree>
    <p:extLst>
      <p:ext uri="{BB962C8B-B14F-4D97-AF65-F5344CB8AC3E}">
        <p14:creationId xmlns:p14="http://schemas.microsoft.com/office/powerpoint/2010/main" val="35657829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p>
          <a:p>
            <a:endParaRPr lang="en-US" dirty="0"/>
          </a:p>
          <a:p>
            <a:r>
              <a:rPr lang="en-US" dirty="0" smtClean="0"/>
              <a:t>Note: other methods available</a:t>
            </a:r>
            <a:br>
              <a:rPr lang="en-US" dirty="0" smtClean="0"/>
            </a:br>
            <a:r>
              <a:rPr lang="en-US" dirty="0" smtClean="0"/>
              <a:t>for fitting </a:t>
            </a:r>
            <a:r>
              <a:rPr lang="en-US" dirty="0" err="1" smtClean="0"/>
              <a:t>gLV</a:t>
            </a:r>
            <a:r>
              <a:rPr lang="en-US" dirty="0" smtClean="0"/>
              <a:t>, Ricker and</a:t>
            </a:r>
            <a:br>
              <a:rPr lang="en-US" dirty="0" smtClean="0"/>
            </a:br>
            <a:r>
              <a:rPr lang="en-US" dirty="0" smtClean="0"/>
              <a:t>similar models (e.g. MDSINE)</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63</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uses a lot of training and test sets to generate a median aggregated model.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Tree>
    <p:extLst>
      <p:ext uri="{BB962C8B-B14F-4D97-AF65-F5344CB8AC3E}">
        <p14:creationId xmlns:p14="http://schemas.microsoft.com/office/powerpoint/2010/main" val="399162014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64</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grpSp>
        <p:nvGrpSpPr>
          <p:cNvPr id="6" name="Group 5" descr="The figure shows how tools achieve either high precision or high sensitivity on this data. CoNet and Spearman have high sensitivity, while SPIEC-EASI and gCoda have high precision. " title="Performance of tools on simulated data"/>
          <p:cNvGrpSpPr/>
          <p:nvPr/>
        </p:nvGrpSpPr>
        <p:grpSpPr>
          <a:xfrm>
            <a:off x="6271658" y="1580815"/>
            <a:ext cx="4492068" cy="3345681"/>
            <a:chOff x="6271658" y="1580815"/>
            <a:chExt cx="4492068" cy="3345681"/>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66500" b="49521"/>
            <a:stretch/>
          </p:blipFill>
          <p:spPr>
            <a:xfrm>
              <a:off x="6271658" y="1580815"/>
              <a:ext cx="3057872" cy="3345681"/>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4442" t="1137" r="5850" b="70371"/>
            <a:stretch/>
          </p:blipFill>
          <p:spPr>
            <a:xfrm>
              <a:off x="9573874" y="2358887"/>
              <a:ext cx="1189852" cy="1249017"/>
            </a:xfrm>
            <a:prstGeom prst="rect">
              <a:avLst/>
            </a:prstGeom>
          </p:spPr>
        </p:pic>
      </p:grpSp>
    </p:spTree>
    <p:extLst>
      <p:ext uri="{BB962C8B-B14F-4D97-AF65-F5344CB8AC3E}">
        <p14:creationId xmlns:p14="http://schemas.microsoft.com/office/powerpoint/2010/main" val="40865549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65</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9" name="Rectangle 8"/>
          <p:cNvSpPr/>
          <p:nvPr/>
        </p:nvSpPr>
        <p:spPr>
          <a:xfrm>
            <a:off x="934277" y="6257836"/>
            <a:ext cx="6301409" cy="430887"/>
          </a:xfrm>
          <a:prstGeom prst="rect">
            <a:avLst/>
          </a:prstGeom>
        </p:spPr>
        <p:txBody>
          <a:bodyPr wrap="square">
            <a:spAutoFit/>
          </a:bodyPr>
          <a:lstStyle/>
          <a:p>
            <a:r>
              <a:rPr lang="en-US" sz="1100" dirty="0" smtClean="0">
                <a:solidFill>
                  <a:schemeClr val="bg1"/>
                </a:solidFill>
              </a:rPr>
              <a:t>Röttjers &amp; Faust. </a:t>
            </a:r>
            <a:r>
              <a:rPr lang="en-US" sz="1100" dirty="0">
                <a:solidFill>
                  <a:schemeClr val="bg1"/>
                </a:solidFill>
              </a:rPr>
              <a:t>(2018).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pic>
        <p:nvPicPr>
          <p:cNvPr id="10" name="Picture 9" descr="The figure shows how tools achieve either high precision or high sensitivity on this data. CoNet and Spearman have high sensitivity, while SPIEC-EASI and gCoda have high precision. " title="Performance of tools on simulated data"/>
          <p:cNvPicPr>
            <a:picLocks noChangeAspect="1"/>
          </p:cNvPicPr>
          <p:nvPr/>
        </p:nvPicPr>
        <p:blipFill rotWithShape="1">
          <a:blip r:embed="rId2">
            <a:extLst>
              <a:ext uri="{28A0092B-C50C-407E-A947-70E740481C1C}">
                <a14:useLocalDpi xmlns:a14="http://schemas.microsoft.com/office/drawing/2010/main" val="0"/>
              </a:ext>
            </a:extLst>
          </a:blip>
          <a:srcRect r="66500" b="49521"/>
          <a:stretch/>
        </p:blipFill>
        <p:spPr>
          <a:xfrm>
            <a:off x="6271658" y="1580815"/>
            <a:ext cx="3057872" cy="3345681"/>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4442" t="1137" r="5850" b="70371"/>
          <a:stretch/>
        </p:blipFill>
        <p:spPr>
          <a:xfrm>
            <a:off x="9573874" y="2358887"/>
            <a:ext cx="1189852" cy="1249017"/>
          </a:xfrm>
          <a:prstGeom prst="rect">
            <a:avLst/>
          </a:prstGeom>
        </p:spPr>
      </p:pic>
      <p:sp>
        <p:nvSpPr>
          <p:cNvPr id="6" name="Oval 5"/>
          <p:cNvSpPr/>
          <p:nvPr/>
        </p:nvSpPr>
        <p:spPr>
          <a:xfrm>
            <a:off x="6533321" y="2199861"/>
            <a:ext cx="1189383" cy="1219200"/>
          </a:xfrm>
          <a:prstGeom prst="ellipse">
            <a:avLst/>
          </a:prstGeom>
          <a:noFill/>
          <a:ln w="76200">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p:cNvSpPr/>
          <p:nvPr/>
        </p:nvSpPr>
        <p:spPr>
          <a:xfrm>
            <a:off x="8226287" y="3440941"/>
            <a:ext cx="1189383" cy="1219200"/>
          </a:xfrm>
          <a:prstGeom prst="ellipse">
            <a:avLst/>
          </a:prstGeom>
          <a:noFill/>
          <a:ln w="76200">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7252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66</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pic>
        <p:nvPicPr>
          <p:cNvPr id="7" name="Picture 6" descr="Bubble plot demonstrating tool performance on increasingly rarefied data. LSA is the least robust, while SparCC is the most robust to these changes. " title="Compositionality affects tool perform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528" y="1406872"/>
            <a:ext cx="4357272" cy="4142526"/>
          </a:xfrm>
          <a:prstGeom prst="rect">
            <a:avLst/>
          </a:prstGeom>
        </p:spPr>
      </p:pic>
    </p:spTree>
    <p:extLst>
      <p:ext uri="{BB962C8B-B14F-4D97-AF65-F5344CB8AC3E}">
        <p14:creationId xmlns:p14="http://schemas.microsoft.com/office/powerpoint/2010/main" val="20520487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67</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pic>
        <p:nvPicPr>
          <p:cNvPr id="7" name="Picture 6" descr="Bubble plot demonstrating tool performance on increasingly rarefied data. LSA is the least robust, while SparCC is the most robust to these changes. " title="Compositionality affects tool perform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528" y="1406872"/>
            <a:ext cx="4357272" cy="4142526"/>
          </a:xfrm>
          <a:prstGeom prst="rect">
            <a:avLst/>
          </a:prstGeom>
        </p:spPr>
      </p:pic>
      <p:sp>
        <p:nvSpPr>
          <p:cNvPr id="8" name="Rectangle 7"/>
          <p:cNvSpPr/>
          <p:nvPr/>
        </p:nvSpPr>
        <p:spPr>
          <a:xfrm>
            <a:off x="7043530" y="1359036"/>
            <a:ext cx="805070" cy="1748599"/>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025876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68</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pic>
        <p:nvPicPr>
          <p:cNvPr id="7" name="Picture 6" descr="As the effect of the environment becomes more pronounced, clusters start forming in both SPIEC-EASI and CoNet networks. " title="Network clus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488" y="1681854"/>
            <a:ext cx="4891111" cy="3707275"/>
          </a:xfrm>
          <a:prstGeom prst="rect">
            <a:avLst/>
          </a:prstGeom>
        </p:spPr>
      </p:pic>
    </p:spTree>
    <p:extLst>
      <p:ext uri="{BB962C8B-B14F-4D97-AF65-F5344CB8AC3E}">
        <p14:creationId xmlns:p14="http://schemas.microsoft.com/office/powerpoint/2010/main" val="2265337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69</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pic>
        <p:nvPicPr>
          <p:cNvPr id="7" name="Picture 6" descr="As the effect of the environment becomes more pronounced, clusters start forming in both SPIEC-EASI and CoNet networks. " title="Network clus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488" y="1681854"/>
            <a:ext cx="4891111" cy="3707275"/>
          </a:xfrm>
          <a:prstGeom prst="rect">
            <a:avLst/>
          </a:prstGeom>
        </p:spPr>
      </p:pic>
      <p:sp>
        <p:nvSpPr>
          <p:cNvPr id="8" name="Oval 7"/>
          <p:cNvSpPr/>
          <p:nvPr/>
        </p:nvSpPr>
        <p:spPr>
          <a:xfrm>
            <a:off x="10058401" y="3518452"/>
            <a:ext cx="639416" cy="54005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0396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p:cNvSpPr>
            <a:spLocks noGrp="1"/>
          </p:cNvSpPr>
          <p:nvPr>
            <p:ph type="title"/>
          </p:nvPr>
        </p:nvSpPr>
        <p:spPr/>
        <p:txBody>
          <a:bodyPr/>
          <a:lstStyle/>
          <a:p>
            <a:r>
              <a:rPr lang="en-US" dirty="0" smtClean="0"/>
              <a:t>What are microbial networks? </a:t>
            </a:r>
            <a:endParaRPr lang="en-US" dirty="0"/>
          </a:p>
        </p:txBody>
      </p:sp>
      <p:pic>
        <p:nvPicPr>
          <p:cNvPr id="6" name="Picture 5" descr="Marine plankton network associated with carbon exoprt. Synechoccus is a central node in the network. " title="Oce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62" y="1521923"/>
            <a:ext cx="4721086" cy="4100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descr="Toy network with 6 nodes. One central cluster and two peripheral nodes" title="Toy network"/>
          <p:cNvGrpSpPr/>
          <p:nvPr/>
        </p:nvGrpSpPr>
        <p:grpSpPr>
          <a:xfrm>
            <a:off x="2238598" y="2640541"/>
            <a:ext cx="2992697" cy="2120301"/>
            <a:chOff x="815008" y="2355573"/>
            <a:chExt cx="4034347" cy="2803357"/>
          </a:xfrm>
        </p:grpSpPr>
        <p:cxnSp>
          <p:nvCxnSpPr>
            <p:cNvPr id="8" name="Straight Connector 7"/>
            <p:cNvCxnSpPr/>
            <p:nvPr/>
          </p:nvCxnSpPr>
          <p:spPr>
            <a:xfrm flipH="1">
              <a:off x="2763078" y="2722393"/>
              <a:ext cx="850330" cy="1073233"/>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3613408" y="2750528"/>
              <a:ext cx="875947" cy="1045098"/>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2832181" y="3813044"/>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090588" y="3819805"/>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2832181" y="3849757"/>
              <a:ext cx="834235" cy="1019102"/>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flipH="1">
              <a:off x="3702977" y="3819805"/>
              <a:ext cx="797675" cy="1020919"/>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a:off x="1175008" y="3826566"/>
              <a:ext cx="1" cy="972364"/>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3253408" y="2355573"/>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6" name="Oval 15"/>
            <p:cNvSpPr/>
            <p:nvPr/>
          </p:nvSpPr>
          <p:spPr>
            <a:xfrm>
              <a:off x="815008"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7" name="Oval 16"/>
            <p:cNvSpPr/>
            <p:nvPr/>
          </p:nvSpPr>
          <p:spPr>
            <a:xfrm>
              <a:off x="2472181"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8" name="Oval 17"/>
            <p:cNvSpPr/>
            <p:nvPr/>
          </p:nvSpPr>
          <p:spPr>
            <a:xfrm>
              <a:off x="4129355"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9" name="Oval 18"/>
            <p:cNvSpPr/>
            <p:nvPr/>
          </p:nvSpPr>
          <p:spPr>
            <a:xfrm>
              <a:off x="3306416"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20" name="Oval 19"/>
            <p:cNvSpPr/>
            <p:nvPr/>
          </p:nvSpPr>
          <p:spPr>
            <a:xfrm>
              <a:off x="815008"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grpSp>
      <p:sp>
        <p:nvSpPr>
          <p:cNvPr id="21" name="Rectangle 20"/>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Tree>
    <p:extLst>
      <p:ext uri="{BB962C8B-B14F-4D97-AF65-F5344CB8AC3E}">
        <p14:creationId xmlns:p14="http://schemas.microsoft.com/office/powerpoint/2010/main" val="269824651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a:p>
            <a:r>
              <a:rPr lang="en-US" dirty="0" smtClean="0"/>
              <a:t>Real-world accuracy is probably low</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70</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spTree>
    <p:extLst>
      <p:ext uri="{BB962C8B-B14F-4D97-AF65-F5344CB8AC3E}">
        <p14:creationId xmlns:p14="http://schemas.microsoft.com/office/powerpoint/2010/main" val="28583498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a:p>
            <a:r>
              <a:rPr lang="en-US" dirty="0" smtClean="0"/>
              <a:t>Real-world accuracy is probably low</a:t>
            </a:r>
          </a:p>
          <a:p>
            <a:r>
              <a:rPr lang="en-US" dirty="0" smtClean="0"/>
              <a:t>Evaluations for cross-sectional analysis on simulated data</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71</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spTree>
    <p:extLst>
      <p:ext uri="{BB962C8B-B14F-4D97-AF65-F5344CB8AC3E}">
        <p14:creationId xmlns:p14="http://schemas.microsoft.com/office/powerpoint/2010/main" val="11629422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a:p>
            <a:r>
              <a:rPr lang="en-US" dirty="0" smtClean="0"/>
              <a:t>Real-world accuracy is probably low</a:t>
            </a:r>
          </a:p>
          <a:p>
            <a:r>
              <a:rPr lang="en-US" dirty="0" smtClean="0"/>
              <a:t>Evaluations for cross-sectional analysis on simulated data</a:t>
            </a:r>
          </a:p>
          <a:p>
            <a:r>
              <a:rPr lang="en-US" dirty="0" smtClean="0"/>
              <a:t>Time series: </a:t>
            </a:r>
            <a:r>
              <a:rPr lang="en-US" i="1" dirty="0" smtClean="0"/>
              <a:t>Drosophila</a:t>
            </a:r>
            <a:r>
              <a:rPr lang="en-US" dirty="0" smtClean="0"/>
              <a:t>, bladder and other defined communities</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72</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spTree>
    <p:extLst>
      <p:ext uri="{BB962C8B-B14F-4D97-AF65-F5344CB8AC3E}">
        <p14:creationId xmlns:p14="http://schemas.microsoft.com/office/powerpoint/2010/main" val="35049438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con of two interacting bacteria. " title="Two interacting bacteri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398" y="404194"/>
            <a:ext cx="2531958" cy="2531958"/>
          </a:xfrm>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73</a:t>
            </a:fld>
            <a:endParaRPr lang="nl-NL"/>
          </a:p>
        </p:txBody>
      </p:sp>
      <p:sp>
        <p:nvSpPr>
          <p:cNvPr id="5" name="Title 4"/>
          <p:cNvSpPr>
            <a:spLocks noGrp="1"/>
          </p:cNvSpPr>
          <p:nvPr>
            <p:ph type="title"/>
          </p:nvPr>
        </p:nvSpPr>
        <p:spPr>
          <a:xfrm>
            <a:off x="1516904" y="1005480"/>
            <a:ext cx="11041200" cy="1152000"/>
          </a:xfrm>
        </p:spPr>
        <p:txBody>
          <a:bodyPr/>
          <a:lstStyle/>
          <a:p>
            <a:r>
              <a:rPr lang="en-US" dirty="0" smtClean="0"/>
              <a:t>Thank you for listening!</a:t>
            </a:r>
            <a:endParaRPr lang="en-US" dirty="0"/>
          </a:p>
        </p:txBody>
      </p:sp>
      <p:sp>
        <p:nvSpPr>
          <p:cNvPr id="2" name="TextBox 1"/>
          <p:cNvSpPr txBox="1"/>
          <p:nvPr/>
        </p:nvSpPr>
        <p:spPr>
          <a:xfrm>
            <a:off x="758686" y="3367636"/>
            <a:ext cx="8222975" cy="2031325"/>
          </a:xfrm>
          <a:prstGeom prst="rect">
            <a:avLst/>
          </a:prstGeom>
          <a:noFill/>
        </p:spPr>
        <p:txBody>
          <a:bodyPr wrap="square" rtlCol="0">
            <a:spAutoFit/>
          </a:bodyPr>
          <a:lstStyle/>
          <a:p>
            <a:r>
              <a:rPr lang="en-US" b="1" dirty="0" smtClean="0"/>
              <a:t>Try constructing a network from cross-sectional </a:t>
            </a:r>
            <a:r>
              <a:rPr lang="en-US" b="1" dirty="0"/>
              <a:t>data</a:t>
            </a:r>
            <a:r>
              <a:rPr lang="en-US" b="1" dirty="0" smtClean="0"/>
              <a:t>:</a:t>
            </a:r>
          </a:p>
          <a:p>
            <a:r>
              <a:rPr lang="en-US" dirty="0">
                <a:hlinkClick r:id="rId3"/>
              </a:rPr>
              <a:t>http://</a:t>
            </a:r>
            <a:r>
              <a:rPr lang="en-US" dirty="0" smtClean="0">
                <a:hlinkClick r:id="rId3"/>
              </a:rPr>
              <a:t>psbweb05.psb.ugent.be/conet/microbialnetworks/conet_new.php</a:t>
            </a:r>
            <a:r>
              <a:rPr lang="en-US" dirty="0" smtClean="0"/>
              <a:t/>
            </a:r>
            <a:br>
              <a:rPr lang="en-US" dirty="0" smtClean="0"/>
            </a:br>
            <a:r>
              <a:rPr lang="en-US" dirty="0" smtClean="0">
                <a:hlinkClick r:id="rId4"/>
              </a:rPr>
              <a:t>http</a:t>
            </a:r>
            <a:r>
              <a:rPr lang="en-US" dirty="0">
                <a:hlinkClick r:id="rId4"/>
              </a:rPr>
              <a:t>://</a:t>
            </a:r>
            <a:r>
              <a:rPr lang="en-US" dirty="0" smtClean="0">
                <a:hlinkClick r:id="rId4"/>
              </a:rPr>
              <a:t>psbweb05.psb.ugent.be/conet/microbialnetworks/spieceasi.php</a:t>
            </a:r>
            <a:endParaRPr lang="en-US" dirty="0" smtClean="0"/>
          </a:p>
          <a:p>
            <a:endParaRPr lang="en-US" dirty="0"/>
          </a:p>
          <a:p>
            <a:r>
              <a:rPr lang="en-US" b="1" dirty="0" smtClean="0"/>
              <a:t>Create a network from time series data:</a:t>
            </a:r>
          </a:p>
          <a:p>
            <a:r>
              <a:rPr lang="en-US" dirty="0">
                <a:hlinkClick r:id="rId5"/>
              </a:rPr>
              <a:t>http://</a:t>
            </a:r>
            <a:r>
              <a:rPr lang="en-US" dirty="0" smtClean="0">
                <a:hlinkClick r:id="rId5"/>
              </a:rPr>
              <a:t>hallucigenia-sparsa.github.io/seqtime/articles/network_inference.html</a:t>
            </a:r>
            <a:endParaRPr lang="en-US" dirty="0" smtClean="0"/>
          </a:p>
          <a:p>
            <a:endParaRPr lang="en-US" dirty="0"/>
          </a:p>
        </p:txBody>
      </p:sp>
    </p:spTree>
    <p:extLst>
      <p:ext uri="{BB962C8B-B14F-4D97-AF65-F5344CB8AC3E}">
        <p14:creationId xmlns:p14="http://schemas.microsoft.com/office/powerpoint/2010/main" val="4068266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Nodes represent taxa</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p:cNvSpPr>
            <a:spLocks noGrp="1"/>
          </p:cNvSpPr>
          <p:nvPr>
            <p:ph type="title"/>
          </p:nvPr>
        </p:nvSpPr>
        <p:spPr/>
        <p:txBody>
          <a:bodyPr/>
          <a:lstStyle/>
          <a:p>
            <a:r>
              <a:rPr lang="en-US" dirty="0" smtClean="0"/>
              <a:t>What are microbial networks? </a:t>
            </a:r>
            <a:endParaRPr lang="en-US" dirty="0"/>
          </a:p>
        </p:txBody>
      </p:sp>
      <p:pic>
        <p:nvPicPr>
          <p:cNvPr id="6" name="Picture 5" descr="Marine plankton network associated with carbon exoprt. Synechoccus is a central node in the network. " title="Oce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62" y="1521923"/>
            <a:ext cx="4721086" cy="4100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descr="Nodes are 'points' or species in a network. " title="Node description"/>
          <p:cNvGrpSpPr/>
          <p:nvPr/>
        </p:nvGrpSpPr>
        <p:grpSpPr>
          <a:xfrm>
            <a:off x="2238598" y="2640541"/>
            <a:ext cx="2992697" cy="2120301"/>
            <a:chOff x="815008" y="2355573"/>
            <a:chExt cx="4034347" cy="2803357"/>
          </a:xfrm>
        </p:grpSpPr>
        <p:cxnSp>
          <p:nvCxnSpPr>
            <p:cNvPr id="8" name="Straight Connector 7"/>
            <p:cNvCxnSpPr/>
            <p:nvPr/>
          </p:nvCxnSpPr>
          <p:spPr>
            <a:xfrm flipH="1">
              <a:off x="2763078" y="2722393"/>
              <a:ext cx="850330" cy="1073233"/>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3613408" y="2750528"/>
              <a:ext cx="875947" cy="1045098"/>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2832181" y="3813044"/>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090588" y="3819805"/>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2832181" y="3849757"/>
              <a:ext cx="834235" cy="1019102"/>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flipH="1">
              <a:off x="3702977" y="3819805"/>
              <a:ext cx="797675" cy="1020919"/>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a:off x="1175008" y="3826566"/>
              <a:ext cx="1" cy="972364"/>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3253408" y="2355573"/>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6" name="Oval 15"/>
            <p:cNvSpPr/>
            <p:nvPr/>
          </p:nvSpPr>
          <p:spPr>
            <a:xfrm>
              <a:off x="815008"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7" name="Oval 16"/>
            <p:cNvSpPr/>
            <p:nvPr/>
          </p:nvSpPr>
          <p:spPr>
            <a:xfrm>
              <a:off x="2472181"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8" name="Oval 17"/>
            <p:cNvSpPr/>
            <p:nvPr/>
          </p:nvSpPr>
          <p:spPr>
            <a:xfrm>
              <a:off x="4129355"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9" name="Oval 18"/>
            <p:cNvSpPr/>
            <p:nvPr/>
          </p:nvSpPr>
          <p:spPr>
            <a:xfrm>
              <a:off x="3306416"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20" name="Oval 19"/>
            <p:cNvSpPr/>
            <p:nvPr/>
          </p:nvSpPr>
          <p:spPr>
            <a:xfrm>
              <a:off x="815008"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grpSp>
      <p:sp>
        <p:nvSpPr>
          <p:cNvPr id="21" name="Rectangle 20"/>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23" name="Right Arrow 22"/>
          <p:cNvSpPr/>
          <p:nvPr/>
        </p:nvSpPr>
        <p:spPr>
          <a:xfrm>
            <a:off x="1045695" y="3442095"/>
            <a:ext cx="1014598" cy="553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spTree>
    <p:extLst>
      <p:ext uri="{BB962C8B-B14F-4D97-AF65-F5344CB8AC3E}">
        <p14:creationId xmlns:p14="http://schemas.microsoft.com/office/powerpoint/2010/main" val="9975015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Nodes represent taxa</a:t>
            </a:r>
          </a:p>
          <a:p>
            <a:r>
              <a:rPr lang="en-US" dirty="0" smtClean="0"/>
              <a:t>Edges represent associations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p:cNvSpPr>
            <a:spLocks noGrp="1"/>
          </p:cNvSpPr>
          <p:nvPr>
            <p:ph type="title"/>
          </p:nvPr>
        </p:nvSpPr>
        <p:spPr/>
        <p:txBody>
          <a:bodyPr/>
          <a:lstStyle/>
          <a:p>
            <a:r>
              <a:rPr lang="en-US" dirty="0" smtClean="0"/>
              <a:t>What are microbial networks? </a:t>
            </a:r>
            <a:endParaRPr lang="en-US" dirty="0"/>
          </a:p>
        </p:txBody>
      </p:sp>
      <p:pic>
        <p:nvPicPr>
          <p:cNvPr id="6" name="Picture 5" descr="Marine plankton network associated with carbon exoprt. Synechoccus is a central node in the network. " title="Oce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62" y="1521923"/>
            <a:ext cx="4721086" cy="4100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descr="Edges are lines connecting species; usually predicted associations with some network inference tool. " title="Edge description"/>
          <p:cNvGrpSpPr/>
          <p:nvPr/>
        </p:nvGrpSpPr>
        <p:grpSpPr>
          <a:xfrm>
            <a:off x="2238598" y="2640541"/>
            <a:ext cx="2992697" cy="2120301"/>
            <a:chOff x="815008" y="2355573"/>
            <a:chExt cx="4034347" cy="2803357"/>
          </a:xfrm>
        </p:grpSpPr>
        <p:cxnSp>
          <p:nvCxnSpPr>
            <p:cNvPr id="8" name="Straight Connector 7"/>
            <p:cNvCxnSpPr/>
            <p:nvPr/>
          </p:nvCxnSpPr>
          <p:spPr>
            <a:xfrm flipH="1">
              <a:off x="2763078" y="2722393"/>
              <a:ext cx="850330" cy="1073233"/>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3613408" y="2750528"/>
              <a:ext cx="875947" cy="1045098"/>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2832181" y="3813044"/>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090588" y="3819805"/>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2832181" y="3849757"/>
              <a:ext cx="834235" cy="1019102"/>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flipH="1">
              <a:off x="3702977" y="3819805"/>
              <a:ext cx="797675" cy="1020919"/>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a:off x="1175008" y="3826566"/>
              <a:ext cx="1" cy="972364"/>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3253408" y="2355573"/>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6" name="Oval 15"/>
            <p:cNvSpPr/>
            <p:nvPr/>
          </p:nvSpPr>
          <p:spPr>
            <a:xfrm>
              <a:off x="815008"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7" name="Oval 16"/>
            <p:cNvSpPr/>
            <p:nvPr/>
          </p:nvSpPr>
          <p:spPr>
            <a:xfrm>
              <a:off x="2472181"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8" name="Oval 17"/>
            <p:cNvSpPr/>
            <p:nvPr/>
          </p:nvSpPr>
          <p:spPr>
            <a:xfrm>
              <a:off x="4129355"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9" name="Oval 18"/>
            <p:cNvSpPr/>
            <p:nvPr/>
          </p:nvSpPr>
          <p:spPr>
            <a:xfrm>
              <a:off x="3306416"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20" name="Oval 19"/>
            <p:cNvSpPr/>
            <p:nvPr/>
          </p:nvSpPr>
          <p:spPr>
            <a:xfrm>
              <a:off x="815008"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grpSp>
      <p:sp>
        <p:nvSpPr>
          <p:cNvPr id="21" name="Rectangle 20"/>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23" name="Right Arrow 22"/>
          <p:cNvSpPr/>
          <p:nvPr/>
        </p:nvSpPr>
        <p:spPr>
          <a:xfrm>
            <a:off x="1045695" y="3442095"/>
            <a:ext cx="1014598" cy="553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sp>
        <p:nvSpPr>
          <p:cNvPr id="24" name="Right Arrow 23"/>
          <p:cNvSpPr/>
          <p:nvPr/>
        </p:nvSpPr>
        <p:spPr>
          <a:xfrm>
            <a:off x="2833769" y="3017514"/>
            <a:ext cx="1014598" cy="553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Edge</a:t>
            </a:r>
            <a:endParaRPr lang="en-US" dirty="0"/>
          </a:p>
        </p:txBody>
      </p:sp>
    </p:spTree>
    <p:extLst>
      <p:ext uri="{BB962C8B-B14F-4D97-AF65-F5344CB8AC3E}">
        <p14:creationId xmlns:p14="http://schemas.microsoft.com/office/powerpoint/2010/main" val="3339595984"/>
      </p:ext>
    </p:extLst>
  </p:cSld>
  <p:clrMapOvr>
    <a:masterClrMapping/>
  </p:clrMapOvr>
  <p:timing>
    <p:tnLst>
      <p:par>
        <p:cTn id="1" dur="indefinite" restart="never" nodeType="tmRoot"/>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2778</Words>
  <Application>Microsoft Office PowerPoint</Application>
  <PresentationFormat>Widescreen</PresentationFormat>
  <Paragraphs>559</Paragraphs>
  <Slides>73</Slides>
  <Notes>0</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73</vt:i4>
      </vt:variant>
    </vt:vector>
  </HeadingPairs>
  <TitlesOfParts>
    <vt:vector size="77" baseType="lpstr">
      <vt:lpstr>Arial</vt:lpstr>
      <vt:lpstr>Calibri</vt:lpstr>
      <vt:lpstr>KU Leuven</vt:lpstr>
      <vt:lpstr>KU Leuven Sedes</vt:lpstr>
      <vt:lpstr>Microbial network inference through time and space: tools &amp; network analysis</vt:lpstr>
      <vt:lpstr>Microbial organisms interact</vt:lpstr>
      <vt:lpstr>Microbial organisms interact</vt:lpstr>
      <vt:lpstr>Microbial organisms interact</vt:lpstr>
      <vt:lpstr>From diversity to functional understanding</vt:lpstr>
      <vt:lpstr>From diversity to functional understanding</vt:lpstr>
      <vt:lpstr>What are microbial networks? </vt:lpstr>
      <vt:lpstr>What are microbial networks? </vt:lpstr>
      <vt:lpstr>What are microbial networks? </vt:lpstr>
      <vt:lpstr>How do we get microbial associations? </vt:lpstr>
      <vt:lpstr>How do we get microbial associations? </vt:lpstr>
      <vt:lpstr>How do we get microbial associations? </vt:lpstr>
      <vt:lpstr>How do we get microbial associations? </vt:lpstr>
      <vt:lpstr>How do we get microbial associations? </vt:lpstr>
      <vt:lpstr>Problem: sampling depth</vt:lpstr>
      <vt:lpstr>Problem: sampling depth</vt:lpstr>
      <vt:lpstr>Problem: sampling depth</vt:lpstr>
      <vt:lpstr>Problem: sampling depth</vt:lpstr>
      <vt:lpstr>Problem: sampling depth</vt:lpstr>
      <vt:lpstr>Problem: sampling depth</vt:lpstr>
      <vt:lpstr>Problem: sampling depth</vt:lpstr>
      <vt:lpstr>Problem: sampling depth</vt:lpstr>
      <vt:lpstr>Problem: sampling depth</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vt:lpstr>
      <vt:lpstr>Microbial associations</vt:lpstr>
      <vt:lpstr>Microbial associations</vt:lpstr>
      <vt:lpstr>Microbial associations</vt:lpstr>
      <vt:lpstr>Microbial associations</vt:lpstr>
      <vt:lpstr>Microbial associations</vt:lpstr>
      <vt:lpstr>Microbial associations</vt:lpstr>
      <vt:lpstr>Microbial associations</vt:lpstr>
      <vt:lpstr>Microbial associations</vt:lpstr>
      <vt:lpstr>Networks from longitudinal or cross-sectional data</vt:lpstr>
      <vt:lpstr>Networks from longitudinal or cross-sectional data</vt:lpstr>
      <vt:lpstr>Networks from longitudinal or cross-sectional data</vt:lpstr>
      <vt:lpstr>Tools for cross-sectional network analysis</vt:lpstr>
      <vt:lpstr>Tools for cross-sectional network analysis</vt:lpstr>
      <vt:lpstr>Tools for cross-sectional network analysis</vt:lpstr>
      <vt:lpstr>SPIEC-EASI</vt:lpstr>
      <vt:lpstr>SPIEC-EASI</vt:lpstr>
      <vt:lpstr>SPIEC-EASI</vt:lpstr>
      <vt:lpstr>CoNet</vt:lpstr>
      <vt:lpstr>CoNet</vt:lpstr>
      <vt:lpstr>CoNet</vt:lpstr>
      <vt:lpstr>Approaches for longitudinal network analysis</vt:lpstr>
      <vt:lpstr>Approaches for longitudinal network analysis</vt:lpstr>
      <vt:lpstr>Approaches for longitudinal network analysis</vt:lpstr>
      <vt:lpstr>Approaches for longitudinal network analysis</vt:lpstr>
      <vt:lpstr>Approaches for longitudinal network analysis</vt:lpstr>
      <vt:lpstr>Approaches for longitudinal network analysis</vt:lpstr>
      <vt:lpstr>LIMITS</vt:lpstr>
      <vt:lpstr>LIMITS</vt:lpstr>
      <vt:lpstr>LIMITS</vt:lpstr>
      <vt:lpstr>LIMITS</vt:lpstr>
      <vt:lpstr>LIMITS</vt:lpstr>
      <vt:lpstr>How to pick the best tool? </vt:lpstr>
      <vt:lpstr>How to pick the best tool? </vt:lpstr>
      <vt:lpstr>How to pick the best tool? </vt:lpstr>
      <vt:lpstr>How to pick the best tool? </vt:lpstr>
      <vt:lpstr>How to pick the best tool? </vt:lpstr>
      <vt:lpstr>How to pick the best tool? </vt:lpstr>
      <vt:lpstr>How to pick the best tool? </vt:lpstr>
      <vt:lpstr>How to pick the best tool? </vt:lpstr>
      <vt:lpstr>How to pick the best tool? </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2019-02-06T09:24:04Z</dcterms:modified>
</cp:coreProperties>
</file>